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87" r:id="rId3"/>
    <p:sldId id="284" r:id="rId4"/>
    <p:sldId id="285" r:id="rId5"/>
    <p:sldId id="286" r:id="rId6"/>
    <p:sldId id="279" r:id="rId7"/>
    <p:sldId id="289" r:id="rId8"/>
    <p:sldId id="261" r:id="rId9"/>
    <p:sldId id="260" r:id="rId10"/>
    <p:sldId id="264" r:id="rId11"/>
    <p:sldId id="258" r:id="rId12"/>
    <p:sldId id="288" r:id="rId13"/>
    <p:sldId id="290" r:id="rId14"/>
    <p:sldId id="266" r:id="rId15"/>
    <p:sldId id="274" r:id="rId16"/>
    <p:sldId id="267" r:id="rId17"/>
    <p:sldId id="270" r:id="rId18"/>
    <p:sldId id="268" r:id="rId19"/>
    <p:sldId id="269" r:id="rId20"/>
    <p:sldId id="271" r:id="rId21"/>
    <p:sldId id="273" r:id="rId22"/>
    <p:sldId id="275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1DEA7-416A-4617-80FB-02411F85E056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21BB-DB35-4B70-95E0-7FDE4A1E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EF36-A382-42C3-A9F7-A566128CDF7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00EB3-76CD-4525-B4DB-87191CAAD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1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works of Alexander.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Alexander died.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to the poem.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option is not exclusively essential. Teacher may avoid it if he thinks.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8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9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7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3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7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accordingly to place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recite the poem with proper sound, stress and intonation.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5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check the answers of the students teacher may show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thank the students by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about the picture first to take out the lesson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Bothe the four skills will be focused</a:t>
            </a:r>
            <a:r>
              <a:rPr lang="en-US" baseline="0" dirty="0" smtClean="0"/>
              <a:t>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create a link to Alexander pope these pictures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introduce the poet of the poem.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picture is to introduce him a great poet.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started</a:t>
            </a:r>
            <a:r>
              <a:rPr lang="en-US" baseline="0" dirty="0" smtClean="0"/>
              <a:t> about Alexander.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0EB3-76CD-4525-B4DB-87191CAAD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C402-023D-4E5C-8A5B-78B500F424F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4DE3-3A42-425E-BFAC-0F5EAC7B2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0771" y="21336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Welcome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 to this class 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dear students.</a:t>
            </a:r>
            <a:endParaRPr lang="en-US" sz="5400" b="1" dirty="0">
              <a:latin typeface="Book Antiqua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8743"/>
            <a:ext cx="8667796" cy="62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minarium.org/eightlit/pope/pope1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5335"/>
            <a:ext cx="3276600" cy="4119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05335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Pastorals-		-1709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86335"/>
            <a:ext cx="371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An Essay on Criticism-1711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3535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The Critical Specimen-1711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00735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Messiah		-1712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957935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The Rape of the Lock  -1712,14,15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5135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Winsor-Forest-	-1713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872335"/>
            <a:ext cx="407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Contribution of the Guardian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-1713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329535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The Iliad of Homer	-1715-20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786735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Ode on Solitude	-1717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243935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The Odyssey of Homer-1725-26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2054" y="-4465"/>
            <a:ext cx="4876800" cy="1909465"/>
          </a:xfrm>
          <a:prstGeom prst="wedgeEllipseCallout">
            <a:avLst>
              <a:gd name="adj1" fmla="val 48850"/>
              <a:gd name="adj2" fmla="val 71792"/>
            </a:avLst>
          </a:prstGeom>
          <a:ln w="762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Famous works of the great poet</a:t>
            </a:r>
            <a:endParaRPr lang="en-US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8747886">
            <a:off x="4426912" y="3876620"/>
            <a:ext cx="513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The poet breathed his last on May 30, 1744, at 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Tw Ickenham. London.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images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0600" y="228600"/>
            <a:ext cx="5105400" cy="5351981"/>
          </a:xfrm>
          <a:prstGeom prst="ellipse">
            <a:avLst/>
          </a:prstGeom>
          <a:ln w="127000" cap="sq" cmpd="dbl">
            <a:solidFill>
              <a:schemeClr val="bg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14185" y="1676400"/>
            <a:ext cx="7362371" cy="28956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Let us make a tour </a:t>
            </a:r>
            <a:r>
              <a:rPr lang="en-US" sz="3600" b="1" dirty="0" smtClean="0">
                <a:latin typeface="Book Antiqua" pitchFamily="18" charset="0"/>
              </a:rPr>
              <a:t>from 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“Ode on Solitude”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0843" y="914400"/>
            <a:ext cx="3886200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Not for the students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7743" y="3352800"/>
            <a:ext cx="7772400" cy="1981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If time may cover, teacher may show word meaning option. To conduct this option teacher may go according to animation.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ir.jpg"/>
          <p:cNvPicPr>
            <a:picLocks noChangeAspect="1"/>
          </p:cNvPicPr>
          <p:nvPr/>
        </p:nvPicPr>
        <p:blipFill rotWithShape="1">
          <a:blip r:embed="rId3"/>
          <a:srcRect t="7959" b="7294"/>
          <a:stretch/>
        </p:blipFill>
        <p:spPr>
          <a:xfrm>
            <a:off x="2590800" y="1828800"/>
            <a:ext cx="3810000" cy="3809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14939" y="333829"/>
            <a:ext cx="6400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Paternal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942" y="1009449"/>
            <a:ext cx="6400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Fatherly/Parental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943" y="5867400"/>
            <a:ext cx="6422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is boast of his paternal wealth.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9056" y="333829"/>
            <a:ext cx="6368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Native air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1573" y="1009449"/>
            <a:ext cx="6368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Free breath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056" y="6129010"/>
            <a:ext cx="63613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poet wants to enjoy native air.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/>
          <a:stretch/>
        </p:blipFill>
        <p:spPr>
          <a:xfrm>
            <a:off x="1709056" y="1712685"/>
            <a:ext cx="6361338" cy="4230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2.gstatic.com/images?q=tbn:ANd9GcQQ2VFad6Fu_cXDU6B0vRTF3H5scNwA27dLu3_pPyhGB-ZCCmXA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5198664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dbl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81200" y="72219"/>
            <a:ext cx="53368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Flocks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0542" y="685800"/>
            <a:ext cx="53475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herd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886" y="6029980"/>
            <a:ext cx="5260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It is a flock of sheep.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t1.gstatic.com/images?q=tbn:ANd9GcRAELlTrgMNzLuXU6XpMoBw5L5dhZ7m5dNICg-zjrRYXyL_y2xg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546" y="1838497"/>
            <a:ext cx="3282854" cy="3266903"/>
          </a:xfrm>
          <a:prstGeom prst="rect">
            <a:avLst/>
          </a:prstGeom>
          <a:ln w="1270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34" name="Picture 10" descr="http://t2.gstatic.com/images?q=tbn:ANd9GcSFOW3dcrcdpEtTWJiR_fijRE2FsWg0PUZ5tSo3YzdqiIRE0Z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028" y="1841178"/>
            <a:ext cx="3132772" cy="3264221"/>
          </a:xfrm>
          <a:prstGeom prst="rect">
            <a:avLst/>
          </a:prstGeom>
          <a:ln w="1270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6" name="AutoShape 12" descr="data:image/jpeg;base64,/9j/4AAQSkZJRgABAQAAAQABAAD/2wCEAAkGBhQSERUUExIWFBUUGB8aFxgYGRgbGBkbHhsfHRgfGhodGyYfHB4jHBoYHy8gIycpLCwvGiIxNTAqNScrLyoBCQoKDgwOGg8PGiwkHyQsLCwsLCwsLCwsLCksLCwsLCksLCwsLCwsLCwsLCwsLCwsLCwsLCwsLCwsLCwsLCwsLP/AABEIAMEBBQMBIgACEQEDEQH/xAAcAAACAgMBAQAAAAAAAAAAAAAFBgMEAAIHAQj/xABDEAACAQIEBAQDBQYEBQQDAQABAhEDIQAEEjEFIkFRBhNhcTKBkUKhscHwBxQjUtHhM2KCshU0cpLxJENTwhZzojX/xAAZAQADAQEBAAAAAAAAAAAAAAABAgMABAX/xAAoEQACAgICAgIABgMAAAAAAAAAAQIREiEDMUFREyIEMkJhcfCBkfH/2gAMAwEAAhEDEQA/AOYNyuwNoP54dfDFLLVUqNXLipTXVRVWCh2JiNtRIOloHTV0nCpxClqAqKDIEMNvQGOuLHhviBWqiwDrfT9fuj0OCE6BkcursFd3RTN0HPMcoQfzFoA7T6YYalRcu+rJp5lZ6jKxp81P94WS4Kp/hBkF9xBAgGWAfgdVUrISYmQuoal1uNCah/LqYTfpgjwzg2a4etV6Su1aA1ZeQipqZ1imQoIIY+Zc9SI2w3gUceE8Yy7M+kPSZXhkaeVmIBBglRdhaYBM9RNrI57L5gH/AAmOuYME6geQwQCGi+0i46Y49l6OfqkhlrurvodS7qSyhm0OGYS5VSIMEgIJuBh78DZZMpSRKlPmddQYDmII1sHpnmVkbkG4sNiTK9mDHijiCJlnVkGqorFVq8y7EknmkBbWG0gDAPwrxOqGFNqq1adRZSoV50APlpqm0agDpO2sQbxifi/iihXSquuCmkoRp11Bql6e/LJXSQSImSOmLPgPIURSJpzBJDLq1BCCeVrwHgrOkC6C5iTkweRxXHpxgGPGOAML3i+WofZADAnUWHsRBF5PXpOKTV0bRTChz5W1MqUVZIbTcaZNvTT7Y14rx2k+YC6XLwyIfsg6WJ1KdjKfF2U9jijwzhdRliqq0qOkw9MjRpaNC6SSwIcsexBAPTDeBSLxFRYBWpIwFMywFixZY1KVlgokqdR67GJwoZvU5QqBqkwuy+hBPKN4n6jDc/h1alVaiVmdS4DmdWjn0nTJsSY3AuAel1esFl7SFJImztBACyDykAiRHRmixwlbAy34eZadYM0lQsEsRJAEzDAgstyARf5jBLi3GqWtWBQ0brFLSpBAnUBqg3O9heY2GBnCcgzMuoELbXp5ZSQHMCQyqSokfDvG0y8T8PjUzUVqaA0FwaZFhcJMa7HfVGwa4wVZt0bZ7IVPJRGZaQrLrWVYl3QCQCELrKt8IDWU73xLVeiaaJTo1H0KCGCU3AYvz6yArsxECd4LT1xUzNMMgu+8LTJJUUyIIGmAJIiI2HoME+FcTUKU06QNwhe7xDavLNyBtp+ItBK742XhBsp8E8TjLs1QrUqEqVAghVaQEDNMtYafhMabbnFfjvG6OZ/iPUqGqtgmlkVTtEEkwFkm5JZuwg3nzS5ehWddLZgnQQ+rVTDbgqsjVpZjqtA7xpwE4MEOo1aa1OqvVV2gJcwuyXNztBM6bnAatUMDqmaDszMEEqwbYKSFPTYG0bzJnecCeF0gj69esSDzcygG0bwbdZHrgh4moeXQZgsEsFaYmDOoLFosBPQEdxgB4Qy7Vsz5YnSqO7dYVdNonYWt92OfB4swSbOeUkR5hFgvKCSOswOQr7kEEXsQJ4JLVqmYqksynzGJGo6jLFm9oPzg9MWeOZpUzNahQHKKhVWDMSALRJktteTYrba91KD0KJqaKZhpZ6bN5kweYg8pAIuRttEE4yjS15CNORzrUS2tYOoAhhYiA4MsIi86j2HfBOnn2BdhJgCdSqBqgzqmQl5aJttESAueHOGu9KpUOpRQaWCEQBE8qwSAhFzsIkQBGDOmqKagEkVATcspjaxJUE2Y6QDsdwLc8oSWjVRLleItUUu6E7BSiwV+0ffeCCL3Exgtn6YNFvLcKA0uTBBVVliBqUjaeWdQnvhb4PmihIEBGDA6jMjfaLxd466usThoyuTp5gfE6AHS7KqjUAhHY3IjYXk2ME43ElF6f/DC/mjSrOKilZfbSdIsNNgplNtrgTucQ8S8IJVU1NRJcOylSFIIOolQdIZQCVkAyFnpg1m+BK2nzAQZAjZCrHsANNpKjlLcw1AgAbUcyVLU0UksCoGgGAe3wiTpM3kkxzMIHV8V9sAHqqadIjWNSqpGk83KYuwYQTFydwffABeC1T5oY6WfSTMQCeYhQQCCpIJHU+gs/NkP8SrVJckaFkaqpXyoXUoAUAsYiLHqCBFKjkRA1grVu7izNzAFekkySBcQPW+C+GIDmXG4WppRClNQAoDVCDFi0kySSN/QYzHQ+I0qRIZBQKkWLAM3rLNve9huTc9Mwrg/YDlKhmpsQ3uOsd5x5wBJr0p6VAcYlZd7i9yNr91j8MTcIplc5SB6tPvYn8sdQx0fg/FKdCslWtqCIRcCYJ5VMWkAm+HIJUrPUryoouyCisEOxDU9DioGujKC0RIBgxDY51nyBT5l1CU5ZInnFpXmHuLjcXw3tSz+bH7saVWhRNPmJCg1ZPMWqQApMfAoFjcQbZAR4nCs4aVOuKvntUZSzI5BKqkatSjQkKo9zHfTimpqPmGzBbQi1xSOYqTUZKflxzxpXymcFTsAWUyBOGDw9xNMnUp5Sqq0jVCkCRq8w8pLmIJciBcmwkLIllo5ZyWWs1NlJYCmqcug/CH1TeCNoB7YzMJHGc7Ro5pNdCmaahSHpQg1Lao0E3UAgFb2C8xIw98HCeWCiCmG5o06d+unpO8Y51+0TiK+fSppSVgAQGVRqEEABW+EDUBMAaQNwGIJz9n2ZcyrM5GmdhoZgdLGY32kA3gnbEPk+1AvY84gzZ5DzaZBhu1t8SaxIE3In6R/UYgz1BaiFWUOCPhJ39MVGEbj2f0slWlpY6gssJgiwYj4hIa25J+YJ3hmcU5ceYoCtK80wagkHlPw/CZH9DgcnhKotUtSIQCDoY61mdRJLAkEWt17jpS4vTZWgrzKeYeYxUCBzSQNGx+KR8JG841i9A7hQcPFFhpDq6qGASzjSFVyGJvpvc9jbDDW8NUc2hAJ1LUBJ06CinddBvJuZbeRc4VMnx2qroq03qOSOpcezLtJN9Qgw3W0NfCkkBwDTiFBq1ajsFEmARAUktYE7EcsQC1GWzevwShQVKRetCkMBPxAsA4n7RaSSFiwBi0kT4v4bUapqy9NVQCJ8z4mPLAUG1iom1t8GOJ56oaMM1Jlc8juIQkGdJqKOViAblAB3kXXqfF8zVVkQKZJLEh7EyGXcwNQiSZJK2AAnBYt5yoWcDSAymCRIEk2BtpIgbHsTtGL+Wqqq7gEtJvv1UKbWkBr8pCj5+8ZykGBTMgCbg2WVggNPJp2gnmuYKjFSpkKimSrBSYBCmELCTsJ3Nrmy78wBm1sWmXYas6DUuoDSxDxUZyyrru0khGcQeUKrTuAbGV4E1QeWyqqo3NUJbW2vlQqJUMJSJIHQ3jAHNZmm9SFy5IEIuknzHN7lQSGvFosLdYJzK+DM3UARvLpMx1aCWYhDp1MwEgGwABIJ02A6Oh0gN434X5aVIZNDprVA0kRUUIOp1FG1Ha2oXiyR4V4wMrmGdjCvRq0zuLskqNj9tVAtuRtuHDxjwetlgwr1NQ0xq16rkjSpncQJ6GIxzZ9zbqfxxjBDhQNWvLMFLMXJY2Bu57ztAF5MYcqNchVC7GoJWBpJhgCR/qIM25vXADwvwVqs6XVWeyBtPOQC0AsR8RGkeu9sEuH5wqJILK0aekX7wRv198I42YYuDUhpqU2qFKIaSVvVMhQVWW06WEbq0lVU7DGuaRp/wARoE2lWASxVdIRQBebXJBnfA/JL5ulKLzDWVbmR0UkaQb3JNtyRODqcHYOadmIAKkEBdXNKksYmeu0zvbEea8etGuyrw9GLlSA1jzXBNgb7zFtugHrgrlOKP5SgAU2EzuxIA7Re5NhpvPvilT/AIddQ6MRSYzYK2om1wImRtFpG2LT8VTR5c/HdEI0lSGIgXYjVBgEmwE3jHLhuwhOlx/nURoUSWmCrXJcGLReYUT6EQCKpBElw55Ugz8QYAaQrDcagPsiQFsL49ronlnSGZYbSSBA7XF9Wqy3g2ibQtUVDF55XmwiRfcFYOogR1A2JN8dkFSANuUz4adDAuZMErAINiFMxGocwmCSCYEEtk8ilWiyufLdkUsVs5jZY03N4sOxtMlY4ZVZg2llAVQDzQwB6ak52WA4gFj6xOPFyhQlkLNIkEkCTBAMQGBj0I3F4MPdACAy1OkzJqDqh0hgxCyN1G0lbSe5OPcL3EPNIRtgZgaZMCN7GPSb+gx7gNC2IXHqarnMwF+Dz6gHsXYi0C8Wjpi3wFia1NWElWOk9pUz8j27ziDxen/rsz1BzNWCpkQahO/sRjfgH/NJvbV0/wApxYZD9lKQapTXms4IKSGUgEo1gTAcKTAmAYx1TgOfdl8quR+8UwoqwAFJIBlYJ7iR67AEY5dwjiQoZmhVew81FJBiA8pM9hqBI7DHS346lNz5lMI7Eg7XCgX12kQVEeh3AnE58kYLZujPFPhz95pN5YQV4ASowkpzAsVO4bSCARcGNsUMhwbMUGfWRXEsVZiAYcrKkWAAAc9hqtN8GMpx5XYrpII9QQBFpIkXxFW48DamVPqd/cDt6mLbTaUXPBq7BaFDibCvW1JKsSNakxUCH42YsSqhRBCxJGkbwDU8K8SNIkFouIYrpBEiWWCPjFo6RacVPFvFKgZgjk69MQDqCiDDtAsDBv0nc4AHOMFDcgCoY6H4tn313YrMggmZM4528loWzstPjCOQdSiwIWQGBaSJOwsDjyrXk6kbUuzMGW0b3kA9OXpPTHLm47La6fV9ALSRATmkztqZj3tHtc4HxVlzAXV5QhgWAUkkDVPNKyBci8FBOwwVzS/Ug5HSKSVV5QqrJkszWM9l3mY3OAfibI6GDBBUNSxgNNrqSR01ED6E/CBgpk3V3XnFQqJ1l5Goi3KOUWmwE2GNPEtU+SQaYYEFSXBMTabfhG30xaMlJWMK/AeNeauipTZlc6dZMQBBKwiCSu4DGY2GwYxxfOKlJwoSqNE1KR5yVg3DIJJgBpcbTcYWsjlmTzG1HTUZWZ0ouRF9DOWACggGNIMatxY4oKapDqrMsNtOn5MwhRHrZiTtEizdIF0i9lvFdWjKrJpidIcxpUqIuCCALn9CAicTqU3YggBzzkohENzE2ECSC0LpHsIGNcvw2rr5NDWP+Cdd5gkiJB3uAQe56X+JZZlplkX4TCropsIO2pDBTcHVoM9D1KKavsW/ZS/fH06WJ5YAg207iJYzaI6C24tioM0zOZ1AxU0wW5TpJ5SCO2ywPS+L/DuH1mpDV9kQAZJ07AAfbuJA2AaJtiynCjyvTI0qYnczIuATYyYKn6Hormk6Zkzfw3VFKssnW7xNRmtfooEgCykk3g4cs94mp5dD5Z8ys8wxkIxJI1sb8oINhJAFsJOW4ZI5QwAMKBGlRveGi4IIgxuSRHMUr+WiOx0FwoVmsNDTIAlYRRq+EAkwTcnB+QezlHirNO2branZyaklmJIa0Bh6EfD2EDpgVTSTHcwPy/LDD4xYGokD7OxnUOYmDPbv1nAXJpzD3H6H67YonaChzoZUIYanHlwAQbabD1BNiOk80yDiXM5sOSoeA4gDSVix0gld+h7Yo5nNs5NoGwt9/YzY7XN8bUJLk6h8JlSp2Ak7bAg9e/qcSSE2y9wusuWA54CgBSdzsLQOW8G/c7zOCWXckgh9K3kyepuRMgE39uxvgQtBqkG7KFJIDBDIjaSBZiNjcExjWvQZFablbmTMDqfQTIP4DGb8BD1TizGX0BhGkxBYgQdQN9mWL2sQLWwvViKjkpJLtZT8UdebvG2/9Js3lWp6CyoQwYkK9kGkbmSSRqnSSV2vBOLGSp0qq6zI3WmCWK6iILH/AFKlh2+eEUopaMwiM7poErpKhVUqAIEiUncTci62vzWuKGYTW/8AEYCQZCnSGKydUEEANywvQdxONfOqpqQFkQk6muQwBIlhEb9//A7P6gzSZncgm5BieYAtv2G+MtuwWHuG8ZRGJqFiGEiWCvq2awkbfCJ0iBO5xpmMwjvpFQyyGSp0puSAInQnMbCeu2+A2TT+GbMSASZ2A5Yv27+4jG+YzGhQ1/iMWNyVi32YjsfligQ2NFQQdJ0kkFXdZ1Ge1/f8ox5gblNekMCQG2EsALCQI7f0xmEyBsBeMswtTOZh0MpVcMOYtEgfaO9/kBAG2Kfhs/8Aqh6K/wDtODPjxhWzRrIulKlJCAV0wRymB1Ftxa+KHh7LEVlciOVo2vaNvnisJ5RTGXQc8SH/ANMfTSfeCP8Axg9w3jpZKRNy6jTqSo2o/Dd2inHzhTBJIBwF4spaiQPSJ2P6/PBng3DiuWpU/LZyFZvjKIVLMYs0NYqNLC/N7iHPVJsWXQWyeeFaP4ZJUQCUbZgJBBiac/EOsGCJnBAViiuKbxL61EAypF0YEyVWJkE7ie+A2W41WekOYEG6FTcEWkgMCNJVlII0nSCemK9LMo6LcldAWAdp30PAJkkmZEn0GOO6VIn0BeJcZcySeVhcybG8joIkcsRcnFHLEwymZenKL8dmGoEcwHLuyyANJBgi53h3D6ZV6L0xVSQ7uuoEMTyKWWFRfibU1rbLuS2aC5ajzAc5U0kpiC7EGAxRl84ldTaQBvGkiRii5YxVJBSAOW1aBRCajGpbLqZBALCQCTdACsW3sTinkuGlVNbyjVIEny3qCAsBlZRTE3BOoEmAY1AGDfFqiU6HmppgKqvqLeYuibFGflNOQCRESJUmDgbmuL1aKvUc+eu7kwlTRBYFmCq4+JYFvibaTNOOeVtBCvAszmKdV9KFipmNOkFwSZjSqtUKC0CDAHLfDZwzjZaj8JfW942EfEJJnUAIKxqmZ2jCTw/iVOuhNanomygM86JDUyHvoBbcDrBAucE62apgsUPlFY1i7CnYECmQszLEaNgCYAJJCyvryFOh0zOdVqegRTUEk7BYkz98ta1iD1wvZhqFEg1GYxGhTYRNzAtfUbi0RtE4XMlx2oajvUjQQyEi5i8nSVOkAa9UzaemNc1xPW0B2eYAIJBI7GBaYt0MDeCcRmuW9yM5DaKFGGfVDU26OipBP8uxA/zTMSZnHmVrJ5kyCvMFWxkydMsdyRO5kb9cKHF+Ir5YpowUgklXII0m06SAGYaSOlp3MDAnLZjRUggOYvLatJ6rBtIMsIBAkSd8KlJrJvZrOlKabIxXkuDJ1SGI3II3YfI6Y7YEjLoHKM5Wm6kCVTSTfUu8z1uFubTviPMV2OlkkK7Rrf7LbFVUqL2kQeoAONOEVdReF1B7AnUqsw1CQoIuGVl7zNyDgucpKw0X1y6im9IvGliSNO8CSIZjBJvCsYHbrWHAdKktUJBABhGIBLrJJJgHcRNhe4wxLlUEB1pkqSI0rqmQSRaSZLGR8sEKeURUYUxpGw6bE7XJiS0THXFeJtPv+RlGzkPjjw+YEjQ1IkS3LINuoHVQbT1OFajwdwywwMwQ08u+3p137Y6j+1GuvlUqVVtPmaTqjVdIJ/3g2+vfmT8PogA+f8XxDTsRsPWRjuXRWMEgzl6RDCmxl1tFoaOht6g+mnEmVrouqGA5KnqZJi0ARckR6G3XBfhmWy/7spWA6ljrM84gOpZbxpYgWHQ9TfMvWpFQuqnIpsNIy40o7EG5LamQxYgarE+mBF22Koq3ZJwnJ+elmQCmodywPKGXS0DSdjpki0H6WcvS0GDB80crssCOugiZabRt82sR8MZ5BVUL5RLjQy06JWAROmS0QLE2uDOCfFuBUqlJHR9K0yp0zqF2ALFp0k6SVLbfQY5eWdTpmnHeijk6FLySWpiUKhXZbMImANgVIENuBF4JAU+KWfzCmkEkgGYsfhvfp0jb0v0F8l5cmrKqUChLPNucAtvJj5AiFGOeeL89qrlhqUGBA7C+3eJ/vgccnN0SZQrcVqMASWIBMAnqDqMAWmd7euICDUPNBKjUSSYgn1uSeg9JwweEOH0qlU0syqy90DSYCgFlAQ8xMoCCYiQN8LuYpy5KwELHYmQNhOoBrCLG8G5JnHZhSs1F/OutI/wzrBWQttMkQ3rbVcH0wFzFQyCx9SNxOy2mPhnD9+zipl/KzdTMaCUVQC6htK6WJ0yO42G+nEXHeD5ajlsrUFIKHpEOZdmY6EaBLASZYyYvgwhtL2PGFi3wviehYAVpvDAkD27Exf5Y8xRy6sq6gQQTp3P2fY/5gZ9+2MxJwTZOmN/jminlrVY2ZHUapFgAwjqZ5vW0Xwu+GaIqhVUqXhyZiYAUbbjfrYxjfxvWqvppunOrSdwSCrGSDG4jeNtr4i/Z3lz5zNG1IqfUllxL8K2+NWVgvpYX41k2pUSzxpGkEg99h+OCPC82oy9IhuQkhSAYUrysbdbj+82reOATk2A/+Sn+LYWuG5mqlIUT8OokKG3lh2P823qPfG/FRyjoEl9Bxp1t9VJNZJDDkXVMzI7iNUx6Cxg6VgHHXQGlWClWNivKuwAkehBI6nCqubqEU6hWkKbOVAChV+EkyBz9Z1fQzOLVF2NJjqJK3gXtIliSQCt97wSNptxOEo7ZGmhw4UClJ0Uh9TSkkqTIgnQos0n4la8KO5MbcNRizVBJY6iiFl1ahzeYA0mSOkmYOwKlcy/EtZARmVzae0A7XAg2B7AA4zM8RK1gAx0wRpDqBMSTqEqbxDBrz0ucKoSbDTYXzFNajkmXBMAWCsCQwaVX4oA1EbaB0FoyUFNECqYTQSAAxU80sbkkm5YQSSTN4A2rx0kk6YJN4O3pEWMyJvb1kY0XjJsCxAJJjefcGxAEkdo9ZDqMkgIuf8NDKkqTBgKJAWBAa5iwA6Wnl9I81w5MuhdSzmmpIFykgzM2NjJn0JgXgZks/pppcGEUQ03gBdwZJ264nbioCkG4YEEBYBBW53t+iIxVynY1U9lpuEoUdaZKkm7lSusT/EDJNrCIXe09Tj3h6+StZSkxpKxAjkABkdQPrpG9pgo8cVpGoAkxFgwgTIBgTBIn5GTbFhaStdWhh5ZII2BlVMxzSNQgWk3ty4OUnqRkCK9RqlTUCYDCAsnbtaCbHcEmRHbG/C8tBLFyG3DGSNO8nc3Expt6wJwQyWSaXalTqVlB1ctJmPmdUOm9yZntBItGL1DwjXrnnytWmKks50uCCTqMc1ibiOx64q4utDg3iHE0asgWqSAFFgPLYsGM6wdo0CLgB25rRi9luPghW/eFrPpA0smgjebSVOwYGQTAsIg7579lNeQcvSNIavhL09MdYXXrtAgah7CMDE/Z1mIgmnqpkawHVnpyBchBMhjMT9k9saXCqopCKfY75PjgWnMGWXVrINg0WZtOmxZTvBMbYbuFZkVKesDVIizBh3iVtaYMDHP8zwrMZjLij5qquoGo1JqTWp02DNokEfxgCQNwLGdlThVfMUqbinm9VVmQeShs+pKd2YxpqKxC823ltPSYQ4pLyGMPZ0D9r3BvMya1gL5Z9RA/kYBGn2Ogn0BxxHXOwMjp1ib/AJYdfFniitWy2URHeB5lOsksuuNI5oP8RdJKwZuDgT/+OGmVbWG5iJAJkrMg+5AURuZx18bUY02GqdDT+zbgfnpVeoWvCKvcC7GdmYAqkDoR1wzt4foDUACXa5AJHUG5MA3jf78QeAC1LKNSAhmrbagvKdAkTa8N7/MQ+UJVRzGpPUiJtIgbX29yMRU3KbSA1sRMv4daTFIU57EGDM3bVOkydu+L2T4FmLg1FN5BgElpmSYE7bX+4Ye0EjG4GLvjcvzC5HO/HfC8wnD61fUnmUELU9KRoJIDESTEKWIPoDfHEeF8MqtXpBSzNUqohBG+p9O5Nzv69Tj6qz2YREY1CAkQZi/cR1ntj548C+Jcvks3Ur1aTug1CigCs9MlhpnU0agmpS3v3xaEFFVEKp2zo2Y/ZSqgnL1H1TI8wjTv1CrO0wfa28+1P2QUCZ11zNyP4Y/sOmG/w34vy2eUnL1NRUDWhBV1mYkHvBuJHrg0MP1oQQct+zSlTSolMVdNYaauuogJW+0IZPMd4xZ4n4Jq5inRpFwqUn1QSGLKOVR8PxBLTMGdjh2xmB5sZSa6Egfs5RfgUKOwqH6/4RucZh3xmJ/FH+sBwLxDnP4mp10iCVkAGCIFwehb3FpFsB+F8UanSmk2kkxYD4SNrgxJWfzxV8S5jXULB/MBUCdUtqgag3Y+mCn7PyCahMWQf7h+WOfghjxpB49LZFmeO1XTTUfWCVtC9L2iL2jHnCM4VpgMnmKwJeNIqDmbR5R1BiSWkhehJuBg741oKMup0ifNQCw66usegwp8MdV+IwoJtBkgGYFxO4tI/HD8kbjTDNprRfy9NRS06tZStT0zYQ2oEggbGVBmL7A7jx6zrHmLfmnUOhsd+Xaf+6emNatYOyxBVNCq6lgpPm7MD1CnrYdIAGPM1SooUCO9SVsSqwmzGSJ8xSAeddIXqbXhja2Se0i3kqMJq+GSLBhLhpANgYEqBcyZPTEHEM35rQrIhJOnSTq+EydvhBUGSbdN77Z5UQrD/wCJ/hoHDMD/AO4WZSYe4EEar9xaHNcNdaauqwpPOdKaUc2WH+FtW3bpAvgRrv2MukDM3X1SVN1gNcGYEEi/Tb1mwAxtR1GIDGbC0GbTuJ6j+0YZPDvCP3pWqZhl0gEJUZnUIfh1JLBW2k2MwBe8+ZzI5KnWh83q0wpCg1GEH7Og6AImZkzOncYpkvy1sRJsCZZSOUhiw5QFAYyDDBl379J2sbjBir4YrjfSrMCQGcTy7idgbjuQSAYthl4Zm8td6V11BZ2YxzGBpJFgYU23uBcAvFviiop8rL09TMgLORJSRYLfSGK7kn4WFiTOOdTnKeKiM1bAGZ8CZpijq1JSRDaWDaexaAbkEAaZm28E4J+HfC7ZcM9aspDDSNEtHMGJAMEgwNryB2wtZfiFanXFV3qalMlSxIYQbHmiIIiLdsXKvHGrMPMYALyjRrJUX21WO53ue4x148j+snoODH3hvi/LU6blyRoMnlAJnlOkFrkEe8e1rGQ/amqMug0VoMZLVPOFQ9BCREWnVJETjlWXNViqUwHdWLiwIB21EPb627XOCacGUAPmXZma7Cm1MADpLkmW29B0PXFklFdjpeKGfxLxcistU1qdRVP8MMPMXlNyjJ8KjvBMwZ2xHxH9pD0xqpkeY+oNuVaZlmEXMgCLxeLThMzOb8irp/eJQSEhGuu/MpcR16sCRYkHFenw+mFL1MxUPmEmklFBUdhNixLAJa0XYWthcE1sfJxehw4H+0HMUJD1POp03Vl1ODUFMsSw1QJJsB0v9BvD8lTR0dCxAPmESpkQYUKQLTC3frJ6wJqvBApUqVIFtOurWDVQJvrhtCqDc6E+ptg1/wAMdUp1KbUsyCypNAuxBJsCjKGmQqiRuw7jCzTW15Hi09MYeBrQ4hRLKz0/LqXTQJBZVP8AmkELbruOgw1rwudiwk7o1RTHt29wemOVeHuONwtqmkUswaqUiCrkonLrMxBLANpIG1746X4F8aLxIOmkLVpqGI81tLKTEqDJEfamdwZvZZcbvXRotfqCYp6BEGBewWZ6/Epvfp1xLSepPNrhRAI0MxEyTYCJ3In5gbkqmRpgSxWY/mtPyNsbplKG4rKv+pBt6xf26YePFRpTXgq8J4hUH+IxUEQFDqdJkwuq4IjY2JIjeJM/8RvKk73LaY+V8U6mQy4EeaLyDDITB3Nl39cc9y3jLM5DzP37L1KqKSKdZKaAHSSAS4UIwddPNuDNrwLpUR/MWfE3FC+crpUbWi8oHQKVuBHfmnvhK8a5VaVJSiga6ojobAtH3b4Jfvvm5t2Dalcaz2OsjTI6EBjacAvH+YM0l7Mx+iiPxOJQ3PQ0tIeP2T16dE0zMNWTnk/ES2lb7QpER0meuOufvRmAp/L64+ePB+XzRRquVq0yabmnUo1QQrppVlMwRMltyI0jeSMdkp8aoqoBRiwABIiJi8XFsWp5OxHXgafM72xsGwq//k1Fb+WZ9SP74mo+LUP/ALf0P42xqFGXGYWanjKLeUT7GfyxmNQaPmqpKqT/ADRFwdvwv098Nn7NX1efcbL95P8ATAHMcKsUVgAvU3Bk30xaNzO33Sw/s7oeUa4ZhfRHsNU7/K+IRa6AtBjxi/8A6QagATVpEgGY+MsAYE21XgYTVRdTLUUlY6WAMkCe46e4vbDh4rzSeSQzBYqUyZKi3N3O+9vT68o4lxcvUYrIHTvE/naYwaydBv60M9fOUaBUwrMCTAMkXGrVJtMBhJN7xGLPC/EFI0RRflUElJi2qSeaWCyxBO0x1nCnw7hrVBJOleltx1MmwF9+vTBagtKkLczd4GqfQkGB8sJKMapthjxtob8tx2lTZXpUh5iKAj66gBAF5RECCYMwJMC8E4lyniVpOumtRTMolNES+4uHqGe5bpGxIwm5jMVHXXTqMxG6apcEmxAHxCeqiR1Fxghw/hOdrqPKo1F1E8zfw1AHxEs5FrepsQJNsS+GD8f7HxSZf8T10zGqu7VUqRJDsXUwPsrACj5Rfed0ynnpNlHovfvB2/DD8n7KtQ/i57nMWp0ywkjaXdS3/aJ+eOfcb4I+WzD0iyVNBEMjAqRuN7g91a4646IV1YsvaQycC4nXAJorTC31VXvSpsI0sGNhUU3BE77HF2pmqENNcVnnU2lBoabtcOSD1kQZBnChSp6gFcu4AmA3KLbKNp2v6+2GPgvip8tRahTKKlfUrgoWEsIltJDkQIgyNjG8hxQyfoGVqkqNVMqD/wC3zBjJkEdQPee8dMU81QVUHl1SSRzBlKx6BphpsemxxMEqjlqfCOYamLBj/laTKnc9LdDitXqIEJJhw+nSoHwgbyd+g0kRYkkHFNCbLnAeF16rKtMkvUOlUEGR9rU3QRJMbb9cXfEfCK2WHMFqCkQHKurhC8lNYUllJAO4HuZGCHAvEVPKMhCkKphgdWt9QvVHIJ5DCpMAvPSSt5/PVKtapVJ0+a0lblY/lgkyvS+BvyG/RXpFazlmVja97f5RYbYt5ghUOgkALq0g8sSBMH3264p0Ky0wdOkE9TO3be3998b0qjhw9pBsLaYPQTuAPcbYzCirXRyxsB0v06264YPD+fqUlNMUmfVEwxAlWLKVKMGlenYzjd+Mkn+KT8IHrtc3kG8bYi/e6byFcp/LqsPYhdvfAyb8BUUvJmbyPmHStF6QiXJ5maPsgsSRf7M++KuVijUp1KTvTdTIOoWk7FoG4vBsdiL4lpZeagVtmEgg7g2BVreo+7vipWTQzI3OBKn6yptHWLe+FyYyig7nvHudWo0VGUtBAp6AirE8o0kntOrBPM/tKzPlKunyngTUIOo9yAw0qTbaf6KlCrAgQt/s2k+vXElZy7BXYsHgCdwJtHYgkxg/ID4xs8HeMMw2ZSlXq+bTqEiWjUrQShDaZIJEQZ36EYes1WpsrKyalcQwLCCPWBe8Y4Vlc61CtqBJNJwZA/lf7pjHf8vkcrE1M0lQ9kJUfgScVTJC9mMjSVlNJAtrwDJMiCxJJMADfv645/43q6syo/kX8WY/hGG/xBx2knEBTQ6aRoAc7RDs+q52vpicc88TZsHMtDTIH1Ag4HHXyWGd4jb+zzOlXqruror/ADB0/gfuw6rnoMlR85P5jHLfCPiZcq7s9PzQaZCjWUAaQVJIvAgyN+2OkcH8V5R1pqEr1KgQGo/mFAT1IWLAnYAbYvyd2icfRfOaVhYJ7S8/QNGLFHNgQBA/0lvxnFNuIUi3LTt01uz/AD6Ymp52l/8AHq/1Oo+W5+/HO3RWKtlurxUTYKY3IoKP90E4zFWpmEO1CP8AXUP4kY8xyWdaSOWVnEHU4HZYlvmPwnFYZ1lJ8slSdzsSB7YENE8xid9xHyuT92CFHMZZYAVnPd2YfQAwPri2MYdI4o8ZN+/1J/iMW1nsDqJ9Ikk7d741rcDXzA50UTfUjCb9CKaiL/yki47Yv5esCZRNM/ykk/8AcSWj2IHpj2plBeQw7yp+cmLYV8j8Flxg3N5IttmCxP8AMpST76mj/VG++JuH5TJ0zFYvUebgMUVfSSoZz7aR2nfFnh/A62YJ8ii9VQ0FwB5YP+ZyQoi1ibYaE/Y7mK9MGo9FKitcCpLaYHISFKzMEGbSbGcaM60zSj5F3MeGcuwDUXem8gqdWtQTtsNY6GRJwW4l4yztOiqGmXrgQ9VmQglTZlEyxKhZLRfpfEHFPC2cyKlVyz0x1e1Qm/R1MC/Yg32wMHhbNFdZp8vU7x7jexwXJeWDFeAbmfFubeabVXl7QqKrX6LpXVB7A3v3xWp+GqsnWPLVdzYn5KDf32w21fD2jLu4b+KiFlMXBEaoPQFZB72wN4PQq1l5GhabFWZgSjAGxWN2gfDt6rtgrkjVo2DZQ4blCWAyqO5sDO28kFhAUHrPQYcch4Jo0k8yvprvvdnSmDvCKmkwJFyf9KjGmSpLTNma3oqjeSdKrG8nfriv4p41XYBL+QbAqZk9A46ED7MwdxOJfJnLFFlx4K2UOOUMvpHl0YkkMKdSppWRAJnXIUiYWAe53wm8WoKrt5dQOikgNcE/Xr1MWv1wZUqDzNA66SC/y6A+p+/bGmZzqzKUKVO87B2Ji5LuDf2AE9MXj9dEpLLZSyXB61dRBUAba2I6extfEWZyj0bMVPXlacE8jxZmqaWvqsDYEHpf9b4GcUqHzSTuLHp9ex6HDJtiNJbD3AOJlAdCKQp5iRIkgjmEXBnb2x4vDVro50pTKs/MHMQDcujA6oHVCGPUdcB+H5l6aEatIebRJIP3XEb9sZWzLMujzOUmSsABj3aMJg7tMfNVTQUpcCp6DozYPX4QVv6apHabn0wDrqabkNYrYx17QeoOI/3pkqWbSZufQ7/LriznM2pEMFc9GEiPb9RfvtRRa7ZNtNFjhudJ3MBVIUsbA9f13xBWZmqs1iCxMSPl+vTEVOuCIFvQYiqd+31wMVYVJl8INV2v6C31nFnJ5Go7BoAVTuxAEDcg7m8W98CfMJAiSxsPXt/T5YaqnBai0VLnQNI0SQQ0WMEGLEfXAwQ2b8HjlmpvSUxTJ1VF0qFZgZDHq1+pPWPTD54bz9TO09dRUTSSpqBVRGgX0hQCT0N4kC/Qc98MZbz601WZaNP/ABCpgk/ZUE7E9+gBPbDTRaagMuKaCKSAxTVeggbi/UmTfGboGmg7xXwmlZWTzkOoFQTTMKSLHVJIgxjlmf4b5NKtRrUwlelXXoLBkIaDN1JVCLXBBx1vhigw2skH8fpbA3xXwWlWqqKpKirRNMsqhjNN1amY1LBHmG89AMJHkblTC4aE/hvhrLtRSUuwDFwxDTP2ZtHSNOGzh/DCEAp020jaFb7zFz64X/DFY6HoatQp1XALW2hdpOmQJj3x0DgfiyplqegKrgbcxt9LHFXJ0Io7BKcNqjem0dSQwH4YtZbJBgJLK287j7h92Lea8fZgmz6R2AU/UnFLNeM8ywtUIv0AB/8A5/viE5Nl4RSLH7qw/wDlfsVDgfehOMwGbxJmjtWrfIg/XGYlTK2jlFRi8SGJA3iDH5j3xsilT8I+YDfjIx2jI0skTz5OiyidIFJLmYsNXN+XrtiXjH7Pshm6bPlj5FUCwQ/wmMGAUadIJ7QbYp8y9HP8fs4zTz70yNMj8PSBtb2wV4Z4gqAlXdm1dSxkd/exO84H18uVJDQCpIPUAi1j1GJOE8Eq5l9NFGeNyPhUd2YwFF+pwXL2FQXgY8l4gqF1WpU1ITyk9Dsb2iD1GGSl4uaiSup4I0tP4R0gzfsxGBmU8DroivUJNmIoxAibeYQb80GBBtfF3iWVoLve2+pie46x3t6dMcXJywkzqjxSS2FeDeM3A0udgF0kjmUADr8ZAnffEmaaKw8q61JsSeWIm/QQymSdjF4GFPjXE8jTpK1Gi7OWJbzKzMEiI0KoXUD3YgiDbbCvmPFVesSC+lY0hRYRMwT19sWjwNu10RlyRWn2dC4rnKNJQ9RtSEwQCFV++k3Y7xZQL74FZjxtk2ARaVVUUQgCqEWNgF13Hrv3kmcBsj4UOcXWKsECIa8dgD0HyxYyngIK2moxnvbSf6YphCKqTJ5Sb0WsvxClVQ+W2nTMhhBA7gixGETiHEnrvp1cq7SYAHc/rth+fgqUWEoqhT9oz6Aeoa4PSDgFluH0qJZqKl2LGGP2BuAo9B9o+htOBBwi20O1OSoGrwqqQAlMhekkJM9TJBJO+I/3epTIFVWCnvdT7MLTb3wYR2YntuT0A7nfbuR2xJQzy3AFjY6/hIjbSPWd5/DDPlfoPxoVxlWasVpIzNJ5QCTaxt098GKXhpp113WnIHLGtzeZIU6VPuflgxQrhVhAgU76VAk/5juT6E4xmX3P66e0X/pgPm9GXF7A+b4NSPw1nBI3ZAR9QQfxwHr5BqTBXG4lSLqw7g/qNjhozGW1ENsQP17Yp8So66MWlDqX0PUd4I/LGhyO6Zp8arQvZygJBiSRA+oufYdfbGuXy6gyxB7C8fMx92IKuZJAH6v+hjRWJx2Lo5W9hNlH8o+Q/PFWqo3Fu4xtTrW9sa1bgnuD/X+mAEhpZwoQVMEEEGB+f6OL2U8RtTpugRG8zdmWSpkklII06uo2tgbR68swJ32uJ/p88XuE8PNVnAYAKNRMT9BgijDleJBKNKmvLYu0fzNEzJJI0hbepjbBLhfFSzBZEA79J9Celt/nhU4bmjogFRsSWMfoR3wwcJzKsWdtKlQ2qBCyAYt6yBicuh49jflc/Hl/5xqPzMWxPVqtm69OlSqLqHmXZtIMAW1bE2Yx74WM5ntWTV6atrF4mNK6SXn2ixG5jFbwzxKu4puAB5bMVcHSYKlSovMjUb/3xKMXdjtroIcO8GZmlxKr5oFKkpdmqsT5bKZI0kfESeguLzEYPZvLKsRUDdoVhP1viCmSeZqizueY6/Tviv5l+u8f+YmP1tth5MMYnt5PX5fnjRpPoPW2NjUHRBb1n8cb06oiCB7Eah9PuxJsqkRrl6h2TV6yMZiKtWZjyyALctNI/wBp/HGYXYRTy3GXJAW0mSQYM9Y+WG3K8adZTVyi5YEiZgiJv6xtJgdcL2d4cKDm4AIiCPhuQt7zbE1PNKRAN46zYx19Ij6YpSZz3Rf4Xk6ZzTh6SNrU1UlQwQrBezEKBfVJ+7DVQzy6RqcaQfgWFUnf7NhaN4ib4S+G5yai1SuwIUT8Oq5v2kDefTGzcRI26RYm0iCLDbeD9ccfPBykdnDPGI4fvaVDuQbcpiI2tFo2v16XOFHxKHRb1JHbcqPXpEHbecVqnFmBLTHzNj7EnpHXoMLXG+MtV3Ym/W/uZnr64PBwfb9gc3N9SHMZwO0k2ja59/XElMTEegvgUhP6/rgpUommqFrari/Yjp3jHpnnj54erGhQJazTHT229+vbHlfjpdxB0wbm2w3O1tt8L2b4qNMm4/ARucScGqcj1CQL6QZ22Jt623tY445eWzqXoI57ihdzMkDoTy2vBnfoI9MVTxGALW7dvYdcVKDCbxMdVietiW1EH09caedzk/y+u5vH9Z9BieJWzfPZuTHU3O2/a1/l742y9MFe/vtH59cDGJZt9/1/fBWgCE/HBekZbZs7wZH/AJ/VseeeJwNzFYyZ9f1ONFreuAkawytee35frfArOcQAQx8vy+/FfN8RCrYyfy64G5itIHXFYQb7Jz5EloqnGwMYzGF7R+WO04yYNj01JsN/62xG+2NaFItYD1+mAEt5WKbVxMgU3UH5gC3qcFTlzl6bFY01KQQmbq8Xnexkx7geuBdGgC1QDaRvvvP4j7sEc1m208pg3FgTuCp9BAY3HfAAD8/k2o+WQxioknpfqPaIwVzPDmp0dbVLhVkQRIKjSV/zjVBHUDEmayxrIiKs6T03iI36DY/LuMXMznkr0s0EDaUBjUNwJKm+3wixvtjBoj8MhqvnAtq/hBL/AOYNtb5fPBXwbRC5Sn3csfvI/BZxQ8JOQtZwAAWURsbKem564L+Hsi1CgtN9LMCdjaCZ3+/bCPSHirYWVjF7e/8A53xCxubD5W+vXfE71ABcrPyg/XEH7yCYt/XEWXRPlc7oMrTpz/mAb2sRGNM7mdbanCi1tFNVFvQWxlydgO8/0xDVywsdUsTYEG/0OEpFLLb8XQQBl6PuVcE+8NfGYHVABby6fzv+eMwMUbI5vmeMM0SSfn6Rg7wljUWBvFiRO23zjCgcGeAcX8txq22/Xe8Y65LWjiT3sbXAQKI6GwvYbYGZvNBd3WT6yPu72tvM494nmwDTZGBECCDMen16YAVM86vA0gk3JE++429hjmjDJuzocqQTzzDy2OqLW74XS3rgnWouznTU84kECzAEaTqIDQQF9QNgYwOWgSJBHpJE46OOOKITlkS5OnqN7DqcW89mfMcM5hE5UUdunt88Dq1pA6fonEzofKBIbc3vHSL7d9sM9gLa8QBDQpMCfv69h64JrUC0gqrANzzSZMG4AiNu8d8C8oHFFgtM8wux7GwA+7F3NZZ6YUuHQkDTKxP/AEg3je5GIzSXRWDvbJmr6VgkR/LG46lSJgg3j1Np21Zot2Fyerev4Yu8G4YaiipU5hP8NJgkjdmsTA6d/Trap8JUamkjSNThugvJ2/UYi5JaLxTYBrV9EGPr17Ys5TNgizf27HAPPZ01amo9TYdh0wW4NSik7noYH0vh5wqNsWE7lSCef41SpqIQFovcyWi8dhOFvNcYaobAL0/8GMbZjKD95ZS0CSZt/LqG9o2xVFA6RAk/EQL2/V/nikOOKVkZ8jbohq7wcEeGZei1Gu9V2DIAKSqVuxm7AgkqIAMRE4q5WnrYnviuFv7nFiVkugw3pc40SgSrNeFjp3xco5UkT3gG8Wm++IFqFUanO7Dra0/2wwDRqf8AD1T1iO+CnB+Hyusnew773/Lfecb1srpyi+rL98n8MNfh/IoaVMFtPKD8BMW7ahPfrgWFIocD8IVatVoX4jJ+GR6aSQSTfpgvxLwp5Cy2sehAj0uAMMGRpU6d1rLPdqRH0htW3fE3F8pVzGlvNWqQIAskCSeUE6T6mxMDfE7dlKVCTTyhHz6RfHufyb1KbKIBYESxMfLe2Gun4Tr7lUQG8moke4gmcbnwywNqlI+oMAfXf++NkjUxa4dkilNE3KiCRb54JUKP2jB9L/O31wao+GCBDOsWjm/t9+PKnDWWQo1+qhj73gD7+uEckx4xaKBA/wAojeBH09bY8amO5In0G39vxtj2tqBuInvII+Ue+KrLFhIPoY/tthSgRy/DKTDmrKs7SpaP6Y9r8My6jmzaR1IDCPY94wLVDsOn6tiY5ViPTCP+Qpln/h+WbatPtr/Jbexx7igEPWR8x+eMwK/cOvRyZQO040xeXLjFfN04ItEjHYcJPl8wQsTYXMdff6DEtXLl2YqGYC5IBIAPU2tiXgfC3qFigkpcAIXJMWgAEfNoHrhl8K+G3b94R1VHy8GqHXVAA/luDHsd8K6TGW1QByCPRpGutJyhBp1HIhIbYK/cxHzwMXLFxKLYtAuLTtJ/O22GTjPFzVFWm1U1AOWnBBDQbHeALAgAemFvKsRqW4t67+v+ksPngoDJ8xlaZarpc8sBOuo7G/yJxJxTjTVqaITAQAQOpAgfQT9TjMplFN2aL9v0MecXy9JNHlFi19Uwdo0mOnUR6euMjMr0MwSV1GQsfL2/Qwa454iq5n43IAEBQDFvQydR6nFbiWeRqCqqxUMaiFgTeYj/AE/fiHh+WZ2UD7TR9+Fl7GQa4YWNJWUkMAbTvewnpMRghkqrszio2owEJOxBUjsBY/jiDIV6YqVULBR5mhP9Jj++KGdzjnNimpOlW0mPtbFifkPljmxttHRmkkwPxRQrrbaJWIHff19uuCy0B5XVUcsRFyOwn0kfTFXjtMfvTQBAIH53nsDF+2PMzVaFE78xPuYH3D78WavFEYurZE2WavVQwPhGrYfDY/OBEYmoV9OxKzvH3/jj3LalAZG0srEDvB3jHlbLtpIAAkd8PDqhZ9lThSgSxa17AH8cVkoFgum5mT+vlghSyehYn9G2NuEUbTInb2wZOgRV2EOFHy1HIuqLnf6dsDOLnW+ZLAAyr7Xvb8GnBcSBv8rYHZPLGvUqEyAwKyI6FYv6QDhwE/EKnmCgk2aDb2C/Pc/TDLlV0qFHQQPp+WBmT4IFdX1ToACyIIj1nuZtgwq/r29/lgMKJUbv92L2TziiJQz/ADAmf6YoIb9cWFCgTf64UIYy/EKMy9Nqn+UtA+4fnizU4lScECiqAdi5jt898BEpDeL/AF/H9WxNTboOm46Gff2wkikWMfCaZUytVaa9l1T+O/vgyPL3avM+pNvTmnvvhHLmd77bn7zj1ySbmYsMRcbLKVDpV43RA06yxH+UdPy2+/FB8lQrGzwT1lJj5i2E45jb8f7A/jjSnmLalME+4In3Fif6b4GFdByGXNcAy9FZd6jkjo2ld9hHN9TFvWCH/wCJophKVv8AM599rfduMU6mZYjr6fTvv1xRqNJjt9/9vT0xsfZr9BLN8ZQkEUKY/wC4/i048wHqU5iB939cZhsULkxHO+Ked+Ie35nHuMx1I4zpv7Kf+Vrf/uH+0YNeFf8A/fzv/SfxpY9xmJvtlY9EvHvj+eOWZz/Dq/8A7GxmMxkT8kNP4F/XXAnNfH8/zxmMw6M+yz0wR8N/8ynvjMZgS6Mj2j/zdT/rf/ccecG/5ke9T/Y2MxmF9/wMWPE3/N1/+v8A+gxXr7L/ANC/hjMZg+V/fRvDLGT/APscWE2+f9ce4zBh1/k0+yKp+eIcj9r3b/ccZjMOIE6Hw/LFjJfa/wCr+mMxmFfYxOv5fnid+uMxmMY2p7/MYlpbr+uuMxmMEtHdf13xZXYe2MxmEkPE17Y8ofnjMZiZQgbb54go7j/pP+44zGYxl2V6XxnEDbJ7nGYzACRnp7DGYzGY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data:image/jpeg;base64,/9j/4AAQSkZJRgABAQAAAQABAAD/2wCEAAkGBhQSERUUExIWFBUUGB8aFxgYGRgbGBkbHhsfHRgfGhodGyYfHB4jHBoYHy8gIycpLCwvGiIxNTAqNScrLyoBCQoKDgwOGg8PGiwkHyQsLCwsLCwsLCwsLCksLCwsLCksLCwsLCwsLCwsLCwsLCwsLCwsLCwsLCwsLCwsLCwsLP/AABEIAMEBBQMBIgACEQEDEQH/xAAcAAACAgMBAQAAAAAAAAAAAAAFBgMEAAIHAQj/xABDEAACAQIEBAQDBQYEBQQDAQABAhEDIQAEEjEFIkFRBhNhcTKBkUKhscHwBxQjUtHhM2KCshU0cpLxJENTwhZzojX/xAAZAQADAQEBAAAAAAAAAAAAAAABAgMABAX/xAAoEQACAgICAgIABgMAAAAAAAAAAQIREiEDMUFREyIEMkJhcfCBkfH/2gAMAwEAAhEDEQA/AOYNyuwNoP54dfDFLLVUqNXLipTXVRVWCh2JiNtRIOloHTV0nCpxClqAqKDIEMNvQGOuLHhviBWqiwDrfT9fuj0OCE6BkcursFd3RTN0HPMcoQfzFoA7T6YYalRcu+rJp5lZ6jKxp81P94WS4Kp/hBkF9xBAgGWAfgdVUrISYmQuoal1uNCah/LqYTfpgjwzg2a4etV6Su1aA1ZeQipqZ1imQoIIY+Zc9SI2w3gUceE8Yy7M+kPSZXhkaeVmIBBglRdhaYBM9RNrI57L5gH/AAmOuYME6geQwQCGi+0i46Y49l6OfqkhlrurvodS7qSyhm0OGYS5VSIMEgIJuBh78DZZMpSRKlPmddQYDmII1sHpnmVkbkG4sNiTK9mDHijiCJlnVkGqorFVq8y7EknmkBbWG0gDAPwrxOqGFNqq1adRZSoV50APlpqm0agDpO2sQbxifi/iihXSquuCmkoRp11Bql6e/LJXSQSImSOmLPgPIURSJpzBJDLq1BCCeVrwHgrOkC6C5iTkweRxXHpxgGPGOAML3i+WofZADAnUWHsRBF5PXpOKTV0bRTChz5W1MqUVZIbTcaZNvTT7Y14rx2k+YC6XLwyIfsg6WJ1KdjKfF2U9jijwzhdRliqq0qOkw9MjRpaNC6SSwIcsexBAPTDeBSLxFRYBWpIwFMywFixZY1KVlgokqdR67GJwoZvU5QqBqkwuy+hBPKN4n6jDc/h1alVaiVmdS4DmdWjn0nTJsSY3AuAel1esFl7SFJImztBACyDykAiRHRmixwlbAy34eZadYM0lQsEsRJAEzDAgstyARf5jBLi3GqWtWBQ0brFLSpBAnUBqg3O9heY2GBnCcgzMuoELbXp5ZSQHMCQyqSokfDvG0y8T8PjUzUVqaA0FwaZFhcJMa7HfVGwa4wVZt0bZ7IVPJRGZaQrLrWVYl3QCQCELrKt8IDWU73xLVeiaaJTo1H0KCGCU3AYvz6yArsxECd4LT1xUzNMMgu+8LTJJUUyIIGmAJIiI2HoME+FcTUKU06QNwhe7xDavLNyBtp+ItBK742XhBsp8E8TjLs1QrUqEqVAghVaQEDNMtYafhMabbnFfjvG6OZ/iPUqGqtgmlkVTtEEkwFkm5JZuwg3nzS5ehWddLZgnQQ+rVTDbgqsjVpZjqtA7xpwE4MEOo1aa1OqvVV2gJcwuyXNztBM6bnAatUMDqmaDszMEEqwbYKSFPTYG0bzJnecCeF0gj69esSDzcygG0bwbdZHrgh4moeXQZgsEsFaYmDOoLFosBPQEdxgB4Qy7Vsz5YnSqO7dYVdNonYWt92OfB4swSbOeUkR5hFgvKCSOswOQr7kEEXsQJ4JLVqmYqksynzGJGo6jLFm9oPzg9MWeOZpUzNahQHKKhVWDMSALRJktteTYrba91KD0KJqaKZhpZ6bN5kweYg8pAIuRttEE4yjS15CNORzrUS2tYOoAhhYiA4MsIi86j2HfBOnn2BdhJgCdSqBqgzqmQl5aJttESAueHOGu9KpUOpRQaWCEQBE8qwSAhFzsIkQBGDOmqKagEkVATcspjaxJUE2Y6QDsdwLc8oSWjVRLleItUUu6E7BSiwV+0ffeCCL3Exgtn6YNFvLcKA0uTBBVVliBqUjaeWdQnvhb4PmihIEBGDA6jMjfaLxd466usThoyuTp5gfE6AHS7KqjUAhHY3IjYXk2ME43ElF6f/DC/mjSrOKilZfbSdIsNNgplNtrgTucQ8S8IJVU1NRJcOylSFIIOolQdIZQCVkAyFnpg1m+BK2nzAQZAjZCrHsANNpKjlLcw1AgAbUcyVLU0UksCoGgGAe3wiTpM3kkxzMIHV8V9sAHqqadIjWNSqpGk83KYuwYQTFydwffABeC1T5oY6WfSTMQCeYhQQCCpIJHU+gs/NkP8SrVJckaFkaqpXyoXUoAUAsYiLHqCBFKjkRA1grVu7izNzAFekkySBcQPW+C+GIDmXG4WppRClNQAoDVCDFi0kySSN/QYzHQ+I0qRIZBQKkWLAM3rLNve9huTc9Mwrg/YDlKhmpsQ3uOsd5x5wBJr0p6VAcYlZd7i9yNr91j8MTcIplc5SB6tPvYn8sdQx0fg/FKdCslWtqCIRcCYJ5VMWkAm+HIJUrPUryoouyCisEOxDU9DioGujKC0RIBgxDY51nyBT5l1CU5ZInnFpXmHuLjcXw3tSz+bH7saVWhRNPmJCg1ZPMWqQApMfAoFjcQbZAR4nCs4aVOuKvntUZSzI5BKqkatSjQkKo9zHfTimpqPmGzBbQi1xSOYqTUZKflxzxpXymcFTsAWUyBOGDw9xNMnUp5Sqq0jVCkCRq8w8pLmIJciBcmwkLIllo5ZyWWs1NlJYCmqcug/CH1TeCNoB7YzMJHGc7Ro5pNdCmaahSHpQg1Lao0E3UAgFb2C8xIw98HCeWCiCmG5o06d+unpO8Y51+0TiK+fSppSVgAQGVRqEEABW+EDUBMAaQNwGIJz9n2ZcyrM5GmdhoZgdLGY32kA3gnbEPk+1AvY84gzZ5DzaZBhu1t8SaxIE3In6R/UYgz1BaiFWUOCPhJ39MVGEbj2f0slWlpY6gssJgiwYj4hIa25J+YJ3hmcU5ceYoCtK80wagkHlPw/CZH9DgcnhKotUtSIQCDoY61mdRJLAkEWt17jpS4vTZWgrzKeYeYxUCBzSQNGx+KR8JG841i9A7hQcPFFhpDq6qGASzjSFVyGJvpvc9jbDDW8NUc2hAJ1LUBJ06CinddBvJuZbeRc4VMnx2qroq03qOSOpcezLtJN9Qgw3W0NfCkkBwDTiFBq1ajsFEmARAUktYE7EcsQC1GWzevwShQVKRetCkMBPxAsA4n7RaSSFiwBi0kT4v4bUapqy9NVQCJ8z4mPLAUG1iom1t8GOJ56oaMM1Jlc8juIQkGdJqKOViAblAB3kXXqfF8zVVkQKZJLEh7EyGXcwNQiSZJK2AAnBYt5yoWcDSAymCRIEk2BtpIgbHsTtGL+Wqqq7gEtJvv1UKbWkBr8pCj5+8ZykGBTMgCbg2WVggNPJp2gnmuYKjFSpkKimSrBSYBCmELCTsJ3Nrmy78wBm1sWmXYas6DUuoDSxDxUZyyrru0khGcQeUKrTuAbGV4E1QeWyqqo3NUJbW2vlQqJUMJSJIHQ3jAHNZmm9SFy5IEIuknzHN7lQSGvFosLdYJzK+DM3UARvLpMx1aCWYhDp1MwEgGwABIJ02A6Oh0gN434X5aVIZNDprVA0kRUUIOp1FG1Ha2oXiyR4V4wMrmGdjCvRq0zuLskqNj9tVAtuRtuHDxjwetlgwr1NQ0xq16rkjSpncQJ6GIxzZ9zbqfxxjBDhQNWvLMFLMXJY2Bu57ztAF5MYcqNchVC7GoJWBpJhgCR/qIM25vXADwvwVqs6XVWeyBtPOQC0AsR8RGkeu9sEuH5wqJILK0aekX7wRv198I42YYuDUhpqU2qFKIaSVvVMhQVWW06WEbq0lVU7DGuaRp/wARoE2lWASxVdIRQBebXJBnfA/JL5ulKLzDWVbmR0UkaQb3JNtyRODqcHYOadmIAKkEBdXNKksYmeu0zvbEea8etGuyrw9GLlSA1jzXBNgb7zFtugHrgrlOKP5SgAU2EzuxIA7Re5NhpvPvilT/AIddQ6MRSYzYK2om1wImRtFpG2LT8VTR5c/HdEI0lSGIgXYjVBgEmwE3jHLhuwhOlx/nURoUSWmCrXJcGLReYUT6EQCKpBElw55Ugz8QYAaQrDcagPsiQFsL49ronlnSGZYbSSBA7XF9Wqy3g2ibQtUVDF55XmwiRfcFYOogR1A2JN8dkFSANuUz4adDAuZMErAINiFMxGocwmCSCYEEtk8ilWiyufLdkUsVs5jZY03N4sOxtMlY4ZVZg2llAVQDzQwB6ak52WA4gFj6xOPFyhQlkLNIkEkCTBAMQGBj0I3F4MPdACAy1OkzJqDqh0hgxCyN1G0lbSe5OPcL3EPNIRtgZgaZMCN7GPSb+gx7gNC2IXHqarnMwF+Dz6gHsXYi0C8Wjpi3wFia1NWElWOk9pUz8j27ziDxen/rsz1BzNWCpkQahO/sRjfgH/NJvbV0/wApxYZD9lKQapTXms4IKSGUgEo1gTAcKTAmAYx1TgOfdl8quR+8UwoqwAFJIBlYJ7iR67AEY5dwjiQoZmhVew81FJBiA8pM9hqBI7DHS346lNz5lMI7Eg7XCgX12kQVEeh3AnE58kYLZujPFPhz95pN5YQV4ASowkpzAsVO4bSCARcGNsUMhwbMUGfWRXEsVZiAYcrKkWAAAc9hqtN8GMpx5XYrpII9QQBFpIkXxFW48DamVPqd/cDt6mLbTaUXPBq7BaFDibCvW1JKsSNakxUCH42YsSqhRBCxJGkbwDU8K8SNIkFouIYrpBEiWWCPjFo6RacVPFvFKgZgjk69MQDqCiDDtAsDBv0nc4AHOMFDcgCoY6H4tn313YrMggmZM4528loWzstPjCOQdSiwIWQGBaSJOwsDjyrXk6kbUuzMGW0b3kA9OXpPTHLm47La6fV9ALSRATmkztqZj3tHtc4HxVlzAXV5QhgWAUkkDVPNKyBci8FBOwwVzS/Ug5HSKSVV5QqrJkszWM9l3mY3OAfibI6GDBBUNSxgNNrqSR01ED6E/CBgpk3V3XnFQqJ1l5Goi3KOUWmwE2GNPEtU+SQaYYEFSXBMTabfhG30xaMlJWMK/AeNeauipTZlc6dZMQBBKwiCSu4DGY2GwYxxfOKlJwoSqNE1KR5yVg3DIJJgBpcbTcYWsjlmTzG1HTUZWZ0ouRF9DOWACggGNIMatxY4oKapDqrMsNtOn5MwhRHrZiTtEizdIF0i9lvFdWjKrJpidIcxpUqIuCCALn9CAicTqU3YggBzzkohENzE2ECSC0LpHsIGNcvw2rr5NDWP+Cdd5gkiJB3uAQe56X+JZZlplkX4TCropsIO2pDBTcHVoM9D1KKavsW/ZS/fH06WJ5YAg207iJYzaI6C24tioM0zOZ1AxU0wW5TpJ5SCO2ywPS+L/DuH1mpDV9kQAZJ07AAfbuJA2AaJtiynCjyvTI0qYnczIuATYyYKn6Hormk6Zkzfw3VFKssnW7xNRmtfooEgCykk3g4cs94mp5dD5Z8ys8wxkIxJI1sb8oINhJAFsJOW4ZI5QwAMKBGlRveGi4IIgxuSRHMUr+WiOx0FwoVmsNDTIAlYRRq+EAkwTcnB+QezlHirNO2branZyaklmJIa0Bh6EfD2EDpgVTSTHcwPy/LDD4xYGokD7OxnUOYmDPbv1nAXJpzD3H6H67YonaChzoZUIYanHlwAQbabD1BNiOk80yDiXM5sOSoeA4gDSVix0gld+h7Yo5nNs5NoGwt9/YzY7XN8bUJLk6h8JlSp2Ak7bAg9e/qcSSE2y9wusuWA54CgBSdzsLQOW8G/c7zOCWXckgh9K3kyepuRMgE39uxvgQtBqkG7KFJIDBDIjaSBZiNjcExjWvQZFablbmTMDqfQTIP4DGb8BD1TizGX0BhGkxBYgQdQN9mWL2sQLWwvViKjkpJLtZT8UdebvG2/9Js3lWp6CyoQwYkK9kGkbmSSRqnSSV2vBOLGSp0qq6zI3WmCWK6iILH/AFKlh2+eEUopaMwiM7poErpKhVUqAIEiUncTci62vzWuKGYTW/8AEYCQZCnSGKydUEEANywvQdxONfOqpqQFkQk6muQwBIlhEb9//A7P6gzSZncgm5BieYAtv2G+MtuwWHuG8ZRGJqFiGEiWCvq2awkbfCJ0iBO5xpmMwjvpFQyyGSp0puSAInQnMbCeu2+A2TT+GbMSASZ2A5Yv27+4jG+YzGhQ1/iMWNyVi32YjsfligQ2NFQQdJ0kkFXdZ1Ge1/f8ox5gblNekMCQG2EsALCQI7f0xmEyBsBeMswtTOZh0MpVcMOYtEgfaO9/kBAG2Kfhs/8Aqh6K/wDtODPjxhWzRrIulKlJCAV0wRymB1Ftxa+KHh7LEVlciOVo2vaNvnisJ5RTGXQc8SH/ANMfTSfeCP8Axg9w3jpZKRNy6jTqSo2o/Dd2inHzhTBJIBwF4spaiQPSJ2P6/PBng3DiuWpU/LZyFZvjKIVLMYs0NYqNLC/N7iHPVJsWXQWyeeFaP4ZJUQCUbZgJBBiac/EOsGCJnBAViiuKbxL61EAypF0YEyVWJkE7ie+A2W41WekOYEG6FTcEWkgMCNJVlII0nSCemK9LMo6LcldAWAdp30PAJkkmZEn0GOO6VIn0BeJcZcySeVhcybG8joIkcsRcnFHLEwymZenKL8dmGoEcwHLuyyANJBgi53h3D6ZV6L0xVSQ7uuoEMTyKWWFRfibU1rbLuS2aC5ajzAc5U0kpiC7EGAxRl84ldTaQBvGkiRii5YxVJBSAOW1aBRCajGpbLqZBALCQCTdACsW3sTinkuGlVNbyjVIEny3qCAsBlZRTE3BOoEmAY1AGDfFqiU6HmppgKqvqLeYuibFGflNOQCRESJUmDgbmuL1aKvUc+eu7kwlTRBYFmCq4+JYFvibaTNOOeVtBCvAszmKdV9KFipmNOkFwSZjSqtUKC0CDAHLfDZwzjZaj8JfW942EfEJJnUAIKxqmZ2jCTw/iVOuhNanomygM86JDUyHvoBbcDrBAucE62apgsUPlFY1i7CnYECmQszLEaNgCYAJJCyvryFOh0zOdVqegRTUEk7BYkz98ta1iD1wvZhqFEg1GYxGhTYRNzAtfUbi0RtE4XMlx2oajvUjQQyEi5i8nSVOkAa9UzaemNc1xPW0B2eYAIJBI7GBaYt0MDeCcRmuW9yM5DaKFGGfVDU26OipBP8uxA/zTMSZnHmVrJ5kyCvMFWxkydMsdyRO5kb9cKHF+Ir5YpowUgklXII0m06SAGYaSOlp3MDAnLZjRUggOYvLatJ6rBtIMsIBAkSd8KlJrJvZrOlKabIxXkuDJ1SGI3II3YfI6Y7YEjLoHKM5Wm6kCVTSTfUu8z1uFubTviPMV2OlkkK7Rrf7LbFVUqL2kQeoAONOEVdReF1B7AnUqsw1CQoIuGVl7zNyDgucpKw0X1y6im9IvGliSNO8CSIZjBJvCsYHbrWHAdKktUJBABhGIBLrJJJgHcRNhe4wxLlUEB1pkqSI0rqmQSRaSZLGR8sEKeURUYUxpGw6bE7XJiS0THXFeJtPv+RlGzkPjjw+YEjQ1IkS3LINuoHVQbT1OFajwdwywwMwQ08u+3p137Y6j+1GuvlUqVVtPmaTqjVdIJ/3g2+vfmT8PogA+f8XxDTsRsPWRjuXRWMEgzl6RDCmxl1tFoaOht6g+mnEmVrouqGA5KnqZJi0ARckR6G3XBfhmWy/7spWA6ljrM84gOpZbxpYgWHQ9TfMvWpFQuqnIpsNIy40o7EG5LamQxYgarE+mBF22Koq3ZJwnJ+elmQCmodywPKGXS0DSdjpki0H6WcvS0GDB80crssCOugiZabRt82sR8MZ5BVUL5RLjQy06JWAROmS0QLE2uDOCfFuBUqlJHR9K0yp0zqF2ALFp0k6SVLbfQY5eWdTpmnHeijk6FLySWpiUKhXZbMImANgVIENuBF4JAU+KWfzCmkEkgGYsfhvfp0jb0v0F8l5cmrKqUChLPNucAtvJj5AiFGOeeL89qrlhqUGBA7C+3eJ/vgccnN0SZQrcVqMASWIBMAnqDqMAWmd7euICDUPNBKjUSSYgn1uSeg9JwweEOH0qlU0syqy90DSYCgFlAQ8xMoCCYiQN8LuYpy5KwELHYmQNhOoBrCLG8G5JnHZhSs1F/OutI/wzrBWQttMkQ3rbVcH0wFzFQyCx9SNxOy2mPhnD9+zipl/KzdTMaCUVQC6htK6WJ0yO42G+nEXHeD5ajlsrUFIKHpEOZdmY6EaBLASZYyYvgwhtL2PGFi3wviehYAVpvDAkD27Exf5Y8xRy6sq6gQQTp3P2fY/5gZ9+2MxJwTZOmN/jminlrVY2ZHUapFgAwjqZ5vW0Xwu+GaIqhVUqXhyZiYAUbbjfrYxjfxvWqvppunOrSdwSCrGSDG4jeNtr4i/Z3lz5zNG1IqfUllxL8K2+NWVgvpYX41k2pUSzxpGkEg99h+OCPC82oy9IhuQkhSAYUrysbdbj+82reOATk2A/+Sn+LYWuG5mqlIUT8OokKG3lh2P823qPfG/FRyjoEl9Bxp1t9VJNZJDDkXVMzI7iNUx6Cxg6VgHHXQGlWClWNivKuwAkehBI6nCqubqEU6hWkKbOVAChV+EkyBz9Z1fQzOLVF2NJjqJK3gXtIliSQCt97wSNptxOEo7ZGmhw4UClJ0Uh9TSkkqTIgnQos0n4la8KO5MbcNRizVBJY6iiFl1ahzeYA0mSOkmYOwKlcy/EtZARmVzae0A7XAg2B7AA4zM8RK1gAx0wRpDqBMSTqEqbxDBrz0ucKoSbDTYXzFNajkmXBMAWCsCQwaVX4oA1EbaB0FoyUFNECqYTQSAAxU80sbkkm5YQSSTN4A2rx0kk6YJN4O3pEWMyJvb1kY0XjJsCxAJJjefcGxAEkdo9ZDqMkgIuf8NDKkqTBgKJAWBAa5iwA6Wnl9I81w5MuhdSzmmpIFykgzM2NjJn0JgXgZks/pppcGEUQ03gBdwZJ264nbioCkG4YEEBYBBW53t+iIxVynY1U9lpuEoUdaZKkm7lSusT/EDJNrCIXe09Tj3h6+StZSkxpKxAjkABkdQPrpG9pgo8cVpGoAkxFgwgTIBgTBIn5GTbFhaStdWhh5ZII2BlVMxzSNQgWk3ty4OUnqRkCK9RqlTUCYDCAsnbtaCbHcEmRHbG/C8tBLFyG3DGSNO8nc3Expt6wJwQyWSaXalTqVlB1ctJmPmdUOm9yZntBItGL1DwjXrnnytWmKks50uCCTqMc1ibiOx64q4utDg3iHE0asgWqSAFFgPLYsGM6wdo0CLgB25rRi9luPghW/eFrPpA0smgjebSVOwYGQTAsIg7579lNeQcvSNIavhL09MdYXXrtAgah7CMDE/Z1mIgmnqpkawHVnpyBchBMhjMT9k9saXCqopCKfY75PjgWnMGWXVrINg0WZtOmxZTvBMbYbuFZkVKesDVIizBh3iVtaYMDHP8zwrMZjLij5qquoGo1JqTWp02DNokEfxgCQNwLGdlThVfMUqbinm9VVmQeShs+pKd2YxpqKxC823ltPSYQ4pLyGMPZ0D9r3BvMya1gL5Z9RA/kYBGn2Ogn0BxxHXOwMjp1ib/AJYdfFniitWy2URHeB5lOsksuuNI5oP8RdJKwZuDgT/+OGmVbWG5iJAJkrMg+5AURuZx18bUY02GqdDT+zbgfnpVeoWvCKvcC7GdmYAqkDoR1wzt4foDUACXa5AJHUG5MA3jf78QeAC1LKNSAhmrbagvKdAkTa8N7/MQ+UJVRzGpPUiJtIgbX29yMRU3KbSA1sRMv4daTFIU57EGDM3bVOkydu+L2T4FmLg1FN5BgElpmSYE7bX+4Ye0EjG4GLvjcvzC5HO/HfC8wnD61fUnmUELU9KRoJIDESTEKWIPoDfHEeF8MqtXpBSzNUqohBG+p9O5Nzv69Tj6qz2YREY1CAkQZi/cR1ntj548C+Jcvks3Ur1aTug1CigCs9MlhpnU0agmpS3v3xaEFFVEKp2zo2Y/ZSqgnL1H1TI8wjTv1CrO0wfa28+1P2QUCZ11zNyP4Y/sOmG/w34vy2eUnL1NRUDWhBV1mYkHvBuJHrg0MP1oQQct+zSlTSolMVdNYaauuogJW+0IZPMd4xZ4n4Jq5inRpFwqUn1QSGLKOVR8PxBLTMGdjh2xmB5sZSa6Egfs5RfgUKOwqH6/4RucZh3xmJ/FH+sBwLxDnP4mp10iCVkAGCIFwehb3FpFsB+F8UanSmk2kkxYD4SNrgxJWfzxV8S5jXULB/MBUCdUtqgag3Y+mCn7PyCahMWQf7h+WOfghjxpB49LZFmeO1XTTUfWCVtC9L2iL2jHnCM4VpgMnmKwJeNIqDmbR5R1BiSWkhehJuBg741oKMup0ifNQCw66usegwp8MdV+IwoJtBkgGYFxO4tI/HD8kbjTDNprRfy9NRS06tZStT0zYQ2oEggbGVBmL7A7jx6zrHmLfmnUOhsd+Xaf+6emNatYOyxBVNCq6lgpPm7MD1CnrYdIAGPM1SooUCO9SVsSqwmzGSJ8xSAeddIXqbXhja2Se0i3kqMJq+GSLBhLhpANgYEqBcyZPTEHEM35rQrIhJOnSTq+EydvhBUGSbdN77Z5UQrD/wCJ/hoHDMD/AO4WZSYe4EEar9xaHNcNdaauqwpPOdKaUc2WH+FtW3bpAvgRrv2MukDM3X1SVN1gNcGYEEi/Tb1mwAxtR1GIDGbC0GbTuJ6j+0YZPDvCP3pWqZhl0gEJUZnUIfh1JLBW2k2MwBe8+ZzI5KnWh83q0wpCg1GEH7Og6AImZkzOncYpkvy1sRJsCZZSOUhiw5QFAYyDDBl379J2sbjBir4YrjfSrMCQGcTy7idgbjuQSAYthl4Zm8td6V11BZ2YxzGBpJFgYU23uBcAvFviiop8rL09TMgLORJSRYLfSGK7kn4WFiTOOdTnKeKiM1bAGZ8CZpijq1JSRDaWDaexaAbkEAaZm28E4J+HfC7ZcM9aspDDSNEtHMGJAMEgwNryB2wtZfiFanXFV3qalMlSxIYQbHmiIIiLdsXKvHGrMPMYALyjRrJUX21WO53ue4x148j+snoODH3hvi/LU6blyRoMnlAJnlOkFrkEe8e1rGQ/amqMug0VoMZLVPOFQ9BCREWnVJETjlWXNViqUwHdWLiwIB21EPb627XOCacGUAPmXZma7Cm1MADpLkmW29B0PXFklFdjpeKGfxLxcistU1qdRVP8MMPMXlNyjJ8KjvBMwZ2xHxH9pD0xqpkeY+oNuVaZlmEXMgCLxeLThMzOb8irp/eJQSEhGuu/MpcR16sCRYkHFenw+mFL1MxUPmEmklFBUdhNixLAJa0XYWthcE1sfJxehw4H+0HMUJD1POp03Vl1ODUFMsSw1QJJsB0v9BvD8lTR0dCxAPmESpkQYUKQLTC3frJ6wJqvBApUqVIFtOurWDVQJvrhtCqDc6E+ptg1/wAMdUp1KbUsyCypNAuxBJsCjKGmQqiRuw7jCzTW15Hi09MYeBrQ4hRLKz0/LqXTQJBZVP8AmkELbruOgw1rwudiwk7o1RTHt29wemOVeHuONwtqmkUswaqUiCrkonLrMxBLANpIG1746X4F8aLxIOmkLVpqGI81tLKTEqDJEfamdwZvZZcbvXRotfqCYp6BEGBewWZ6/Epvfp1xLSepPNrhRAI0MxEyTYCJ3In5gbkqmRpgSxWY/mtPyNsbplKG4rKv+pBt6xf26YePFRpTXgq8J4hUH+IxUEQFDqdJkwuq4IjY2JIjeJM/8RvKk73LaY+V8U6mQy4EeaLyDDITB3Nl39cc9y3jLM5DzP37L1KqKSKdZKaAHSSAS4UIwddPNuDNrwLpUR/MWfE3FC+crpUbWi8oHQKVuBHfmnvhK8a5VaVJSiga6ojobAtH3b4Jfvvm5t2Dalcaz2OsjTI6EBjacAvH+YM0l7Mx+iiPxOJQ3PQ0tIeP2T16dE0zMNWTnk/ES2lb7QpER0meuOufvRmAp/L64+ePB+XzRRquVq0yabmnUo1QQrppVlMwRMltyI0jeSMdkp8aoqoBRiwABIiJi8XFsWp5OxHXgafM72xsGwq//k1Fb+WZ9SP74mo+LUP/ALf0P42xqFGXGYWanjKLeUT7GfyxmNQaPmqpKqT/ADRFwdvwv098Nn7NX1efcbL95P8ATAHMcKsUVgAvU3Bk30xaNzO33Sw/s7oeUa4ZhfRHsNU7/K+IRa6AtBjxi/8A6QagATVpEgGY+MsAYE21XgYTVRdTLUUlY6WAMkCe46e4vbDh4rzSeSQzBYqUyZKi3N3O+9vT68o4lxcvUYrIHTvE/naYwaydBv60M9fOUaBUwrMCTAMkXGrVJtMBhJN7xGLPC/EFI0RRflUElJi2qSeaWCyxBO0x1nCnw7hrVBJOleltx1MmwF9+vTBagtKkLczd4GqfQkGB8sJKMapthjxtob8tx2lTZXpUh5iKAj66gBAF5RECCYMwJMC8E4lyniVpOumtRTMolNES+4uHqGe5bpGxIwm5jMVHXXTqMxG6apcEmxAHxCeqiR1Fxghw/hOdrqPKo1F1E8zfw1AHxEs5FrepsQJNsS+GD8f7HxSZf8T10zGqu7VUqRJDsXUwPsrACj5Rfed0ynnpNlHovfvB2/DD8n7KtQ/i57nMWp0ywkjaXdS3/aJ+eOfcb4I+WzD0iyVNBEMjAqRuN7g91a4646IV1YsvaQycC4nXAJorTC31VXvSpsI0sGNhUU3BE77HF2pmqENNcVnnU2lBoabtcOSD1kQZBnChSp6gFcu4AmA3KLbKNp2v6+2GPgvip8tRahTKKlfUrgoWEsIltJDkQIgyNjG8hxQyfoGVqkqNVMqD/wC3zBjJkEdQPee8dMU81QVUHl1SSRzBlKx6BphpsemxxMEqjlqfCOYamLBj/laTKnc9LdDitXqIEJJhw+nSoHwgbyd+g0kRYkkHFNCbLnAeF16rKtMkvUOlUEGR9rU3QRJMbb9cXfEfCK2WHMFqCkQHKurhC8lNYUllJAO4HuZGCHAvEVPKMhCkKphgdWt9QvVHIJ5DCpMAvPSSt5/PVKtapVJ0+a0lblY/lgkyvS+BvyG/RXpFazlmVja97f5RYbYt5ghUOgkALq0g8sSBMH3264p0Ky0wdOkE9TO3be3998b0qjhw9pBsLaYPQTuAPcbYzCirXRyxsB0v06264YPD+fqUlNMUmfVEwxAlWLKVKMGlenYzjd+Mkn+KT8IHrtc3kG8bYi/e6byFcp/LqsPYhdvfAyb8BUUvJmbyPmHStF6QiXJ5maPsgsSRf7M++KuVijUp1KTvTdTIOoWk7FoG4vBsdiL4lpZeagVtmEgg7g2BVreo+7vipWTQzI3OBKn6yptHWLe+FyYyig7nvHudWo0VGUtBAp6AirE8o0kntOrBPM/tKzPlKunyngTUIOo9yAw0qTbaf6KlCrAgQt/s2k+vXElZy7BXYsHgCdwJtHYgkxg/ID4xs8HeMMw2ZSlXq+bTqEiWjUrQShDaZIJEQZ36EYes1WpsrKyalcQwLCCPWBe8Y4Vlc61CtqBJNJwZA/lf7pjHf8vkcrE1M0lQ9kJUfgScVTJC9mMjSVlNJAtrwDJMiCxJJMADfv645/43q6syo/kX8WY/hGG/xBx2knEBTQ6aRoAc7RDs+q52vpicc88TZsHMtDTIH1Ag4HHXyWGd4jb+zzOlXqruror/ADB0/gfuw6rnoMlR85P5jHLfCPiZcq7s9PzQaZCjWUAaQVJIvAgyN+2OkcH8V5R1pqEr1KgQGo/mFAT1IWLAnYAbYvyd2icfRfOaVhYJ7S8/QNGLFHNgQBA/0lvxnFNuIUi3LTt01uz/AD6Ymp52l/8AHq/1Oo+W5+/HO3RWKtlurxUTYKY3IoKP90E4zFWpmEO1CP8AXUP4kY8xyWdaSOWVnEHU4HZYlvmPwnFYZ1lJ8slSdzsSB7YENE8xid9xHyuT92CFHMZZYAVnPd2YfQAwPri2MYdI4o8ZN+/1J/iMW1nsDqJ9Ikk7d741rcDXzA50UTfUjCb9CKaiL/yki47Yv5esCZRNM/ykk/8AcSWj2IHpj2plBeQw7yp+cmLYV8j8Flxg3N5IttmCxP8AMpST76mj/VG++JuH5TJ0zFYvUebgMUVfSSoZz7aR2nfFnh/A62YJ8ii9VQ0FwB5YP+ZyQoi1ibYaE/Y7mK9MGo9FKitcCpLaYHISFKzMEGbSbGcaM60zSj5F3MeGcuwDUXem8gqdWtQTtsNY6GRJwW4l4yztOiqGmXrgQ9VmQglTZlEyxKhZLRfpfEHFPC2cyKlVyz0x1e1Qm/R1MC/Yg32wMHhbNFdZp8vU7x7jexwXJeWDFeAbmfFubeabVXl7QqKrX6LpXVB7A3v3xWp+GqsnWPLVdzYn5KDf32w21fD2jLu4b+KiFlMXBEaoPQFZB72wN4PQq1l5GhabFWZgSjAGxWN2gfDt6rtgrkjVo2DZQ4blCWAyqO5sDO28kFhAUHrPQYcch4Jo0k8yvprvvdnSmDvCKmkwJFyf9KjGmSpLTNma3oqjeSdKrG8nfriv4p41XYBL+QbAqZk9A46ED7MwdxOJfJnLFFlx4K2UOOUMvpHl0YkkMKdSppWRAJnXIUiYWAe53wm8WoKrt5dQOikgNcE/Xr1MWv1wZUqDzNA66SC/y6A+p+/bGmZzqzKUKVO87B2Ji5LuDf2AE9MXj9dEpLLZSyXB61dRBUAba2I6extfEWZyj0bMVPXlacE8jxZmqaWvqsDYEHpf9b4GcUqHzSTuLHp9ex6HDJtiNJbD3AOJlAdCKQp5iRIkgjmEXBnb2x4vDVro50pTKs/MHMQDcujA6oHVCGPUdcB+H5l6aEatIebRJIP3XEb9sZWzLMujzOUmSsABj3aMJg7tMfNVTQUpcCp6DozYPX4QVv6apHabn0wDrqabkNYrYx17QeoOI/3pkqWbSZufQ7/LriznM2pEMFc9GEiPb9RfvtRRa7ZNtNFjhudJ3MBVIUsbA9f13xBWZmqs1iCxMSPl+vTEVOuCIFvQYiqd+31wMVYVJl8INV2v6C31nFnJ5Go7BoAVTuxAEDcg7m8W98CfMJAiSxsPXt/T5YaqnBai0VLnQNI0SQQ0WMEGLEfXAwQ2b8HjlmpvSUxTJ1VF0qFZgZDHq1+pPWPTD54bz9TO09dRUTSSpqBVRGgX0hQCT0N4kC/Qc98MZbz601WZaNP/ABCpgk/ZUE7E9+gBPbDTRaagMuKaCKSAxTVeggbi/UmTfGboGmg7xXwmlZWTzkOoFQTTMKSLHVJIgxjlmf4b5NKtRrUwlelXXoLBkIaDN1JVCLXBBx1vhigw2skH8fpbA3xXwWlWqqKpKirRNMsqhjNN1amY1LBHmG89AMJHkblTC4aE/hvhrLtRSUuwDFwxDTP2ZtHSNOGzh/DCEAp020jaFb7zFz64X/DFY6HoatQp1XALW2hdpOmQJj3x0DgfiyplqegKrgbcxt9LHFXJ0Io7BKcNqjem0dSQwH4YtZbJBgJLK287j7h92Lea8fZgmz6R2AU/UnFLNeM8ywtUIv0AB/8A5/viE5Nl4RSLH7qw/wDlfsVDgfehOMwGbxJmjtWrfIg/XGYlTK2jlFRi8SGJA3iDH5j3xsilT8I+YDfjIx2jI0skTz5OiyidIFJLmYsNXN+XrtiXjH7Pshm6bPlj5FUCwQ/wmMGAUadIJ7QbYp8y9HP8fs4zTz70yNMj8PSBtb2wV4Z4gqAlXdm1dSxkd/exO84H18uVJDQCpIPUAi1j1GJOE8Eq5l9NFGeNyPhUd2YwFF+pwXL2FQXgY8l4gqF1WpU1ITyk9Dsb2iD1GGSl4uaiSup4I0tP4R0gzfsxGBmU8DroivUJNmIoxAibeYQb80GBBtfF3iWVoLve2+pie46x3t6dMcXJywkzqjxSS2FeDeM3A0udgF0kjmUADr8ZAnffEmaaKw8q61JsSeWIm/QQymSdjF4GFPjXE8jTpK1Gi7OWJbzKzMEiI0KoXUD3YgiDbbCvmPFVesSC+lY0hRYRMwT19sWjwNu10RlyRWn2dC4rnKNJQ9RtSEwQCFV++k3Y7xZQL74FZjxtk2ARaVVUUQgCqEWNgF13Hrv3kmcBsj4UOcXWKsECIa8dgD0HyxYyngIK2moxnvbSf6YphCKqTJ5Sb0WsvxClVQ+W2nTMhhBA7gixGETiHEnrvp1cq7SYAHc/rth+fgqUWEoqhT9oz6Aeoa4PSDgFluH0qJZqKl2LGGP2BuAo9B9o+htOBBwi20O1OSoGrwqqQAlMhekkJM9TJBJO+I/3epTIFVWCnvdT7MLTb3wYR2YntuT0A7nfbuR2xJQzy3AFjY6/hIjbSPWd5/DDPlfoPxoVxlWasVpIzNJ5QCTaxt098GKXhpp113WnIHLGtzeZIU6VPuflgxQrhVhAgU76VAk/5juT6E4xmX3P66e0X/pgPm9GXF7A+b4NSPw1nBI3ZAR9QQfxwHr5BqTBXG4lSLqw7g/qNjhozGW1ENsQP17Yp8So66MWlDqX0PUd4I/LGhyO6Zp8arQvZygJBiSRA+oufYdfbGuXy6gyxB7C8fMx92IKuZJAH6v+hjRWJx2Lo5W9hNlH8o+Q/PFWqo3Fu4xtTrW9sa1bgnuD/X+mAEhpZwoQVMEEEGB+f6OL2U8RtTpugRG8zdmWSpkklII06uo2tgbR68swJ32uJ/p88XuE8PNVnAYAKNRMT9BgijDleJBKNKmvLYu0fzNEzJJI0hbepjbBLhfFSzBZEA79J9Celt/nhU4bmjogFRsSWMfoR3wwcJzKsWdtKlQ2qBCyAYt6yBicuh49jflc/Hl/5xqPzMWxPVqtm69OlSqLqHmXZtIMAW1bE2Yx74WM5ntWTV6atrF4mNK6SXn2ixG5jFbwzxKu4puAB5bMVcHSYKlSovMjUb/3xKMXdjtroIcO8GZmlxKr5oFKkpdmqsT5bKZI0kfESeguLzEYPZvLKsRUDdoVhP1viCmSeZqizueY6/Tviv5l+u8f+YmP1tth5MMYnt5PX5fnjRpPoPW2NjUHRBb1n8cb06oiCB7Eah9PuxJsqkRrl6h2TV6yMZiKtWZjyyALctNI/wBp/HGYXYRTy3GXJAW0mSQYM9Y+WG3K8adZTVyi5YEiZgiJv6xtJgdcL2d4cKDm4AIiCPhuQt7zbE1PNKRAN46zYx19Ij6YpSZz3Rf4Xk6ZzTh6SNrU1UlQwQrBezEKBfVJ+7DVQzy6RqcaQfgWFUnf7NhaN4ib4S+G5yai1SuwIUT8Oq5v2kDefTGzcRI26RYm0iCLDbeD9ccfPBykdnDPGI4fvaVDuQbcpiI2tFo2v16XOFHxKHRb1JHbcqPXpEHbecVqnFmBLTHzNj7EnpHXoMLXG+MtV3Ym/W/uZnr64PBwfb9gc3N9SHMZwO0k2ja59/XElMTEegvgUhP6/rgpUommqFrari/Yjp3jHpnnj54erGhQJazTHT229+vbHlfjpdxB0wbm2w3O1tt8L2b4qNMm4/ARucScGqcj1CQL6QZ22Jt623tY445eWzqXoI57ihdzMkDoTy2vBnfoI9MVTxGALW7dvYdcVKDCbxMdVietiW1EH09caedzk/y+u5vH9Z9BieJWzfPZuTHU3O2/a1/l742y9MFe/vtH59cDGJZt9/1/fBWgCE/HBekZbZs7wZH/AJ/VseeeJwNzFYyZ9f1ONFreuAkawytee35frfArOcQAQx8vy+/FfN8RCrYyfy64G5itIHXFYQb7Jz5EloqnGwMYzGF7R+WO04yYNj01JsN/62xG+2NaFItYD1+mAEt5WKbVxMgU3UH5gC3qcFTlzl6bFY01KQQmbq8Xnexkx7geuBdGgC1QDaRvvvP4j7sEc1m208pg3FgTuCp9BAY3HfAAD8/k2o+WQxioknpfqPaIwVzPDmp0dbVLhVkQRIKjSV/zjVBHUDEmayxrIiKs6T03iI36DY/LuMXMznkr0s0EDaUBjUNwJKm+3wixvtjBoj8MhqvnAtq/hBL/AOYNtb5fPBXwbRC5Sn3csfvI/BZxQ8JOQtZwAAWURsbKem564L+Hsi1CgtN9LMCdjaCZ3+/bCPSHirYWVjF7e/8A53xCxubD5W+vXfE71ABcrPyg/XEH7yCYt/XEWXRPlc7oMrTpz/mAb2sRGNM7mdbanCi1tFNVFvQWxlydgO8/0xDVywsdUsTYEG/0OEpFLLb8XQQBl6PuVcE+8NfGYHVABby6fzv+eMwMUbI5vmeMM0SSfn6Rg7wljUWBvFiRO23zjCgcGeAcX8txq22/Xe8Y65LWjiT3sbXAQKI6GwvYbYGZvNBd3WT6yPu72tvM494nmwDTZGBECCDMen16YAVM86vA0gk3JE++429hjmjDJuzocqQTzzDy2OqLW74XS3rgnWouznTU84kECzAEaTqIDQQF9QNgYwOWgSJBHpJE46OOOKITlkS5OnqN7DqcW89mfMcM5hE5UUdunt88Dq1pA6fonEzofKBIbc3vHSL7d9sM9gLa8QBDQpMCfv69h64JrUC0gqrANzzSZMG4AiNu8d8C8oHFFgtM8wux7GwA+7F3NZZ6YUuHQkDTKxP/AEg3je5GIzSXRWDvbJmr6VgkR/LG46lSJgg3j1Np21Zot2Fyerev4Yu8G4YaiipU5hP8NJgkjdmsTA6d/Trap8JUamkjSNThugvJ2/UYi5JaLxTYBrV9EGPr17Ys5TNgizf27HAPPZ01amo9TYdh0wW4NSik7noYH0vh5wqNsWE7lSCef41SpqIQFovcyWi8dhOFvNcYaobAL0/8GMbZjKD95ZS0CSZt/LqG9o2xVFA6RAk/EQL2/V/nikOOKVkZ8jbohq7wcEeGZei1Gu9V2DIAKSqVuxm7AgkqIAMRE4q5WnrYnviuFv7nFiVkugw3pc40SgSrNeFjp3xco5UkT3gG8Wm++IFqFUanO7Dra0/2wwDRqf8AD1T1iO+CnB+Hyusnew773/Lfecb1srpyi+rL98n8MNfh/IoaVMFtPKD8BMW7ahPfrgWFIocD8IVatVoX4jJ+GR6aSQSTfpgvxLwp5Cy2sehAj0uAMMGRpU6d1rLPdqRH0htW3fE3F8pVzGlvNWqQIAskCSeUE6T6mxMDfE7dlKVCTTyhHz6RfHufyb1KbKIBYESxMfLe2Gun4Tr7lUQG8moke4gmcbnwywNqlI+oMAfXf++NkjUxa4dkilNE3KiCRb54JUKP2jB9L/O31wao+GCBDOsWjm/t9+PKnDWWQo1+qhj73gD7+uEckx4xaKBA/wAojeBH09bY8amO5In0G39vxtj2tqBuInvII+Ue+KrLFhIPoY/tthSgRy/DKTDmrKs7SpaP6Y9r8My6jmzaR1IDCPY94wLVDsOn6tiY5ViPTCP+Qpln/h+WbatPtr/Jbexx7igEPWR8x+eMwK/cOvRyZQO040xeXLjFfN04ItEjHYcJPl8wQsTYXMdff6DEtXLl2YqGYC5IBIAPU2tiXgfC3qFigkpcAIXJMWgAEfNoHrhl8K+G3b94R1VHy8GqHXVAA/luDHsd8K6TGW1QByCPRpGutJyhBp1HIhIbYK/cxHzwMXLFxKLYtAuLTtJ/O22GTjPFzVFWm1U1AOWnBBDQbHeALAgAemFvKsRqW4t67+v+ksPngoDJ8xlaZarpc8sBOuo7G/yJxJxTjTVqaITAQAQOpAgfQT9TjMplFN2aL9v0MecXy9JNHlFi19Uwdo0mOnUR6euMjMr0MwSV1GQsfL2/Qwa454iq5n43IAEBQDFvQydR6nFbiWeRqCqqxUMaiFgTeYj/AE/fiHh+WZ2UD7TR9+Fl7GQa4YWNJWUkMAbTvewnpMRghkqrszio2owEJOxBUjsBY/jiDIV6YqVULBR5mhP9Jj++KGdzjnNimpOlW0mPtbFifkPljmxttHRmkkwPxRQrrbaJWIHff19uuCy0B5XVUcsRFyOwn0kfTFXjtMfvTQBAIH53nsDF+2PMzVaFE78xPuYH3D78WavFEYurZE2WavVQwPhGrYfDY/OBEYmoV9OxKzvH3/jj3LalAZG0srEDvB3jHlbLtpIAAkd8PDqhZ9lThSgSxa17AH8cVkoFgum5mT+vlghSyehYn9G2NuEUbTInb2wZOgRV2EOFHy1HIuqLnf6dsDOLnW+ZLAAyr7Xvb8GnBcSBv8rYHZPLGvUqEyAwKyI6FYv6QDhwE/EKnmCgk2aDb2C/Pc/TDLlV0qFHQQPp+WBmT4IFdX1ToACyIIj1nuZtgwq/r29/lgMKJUbv92L2TziiJQz/ADAmf6YoIb9cWFCgTf64UIYy/EKMy9Nqn+UtA+4fnizU4lScECiqAdi5jt898BEpDeL/AF/H9WxNTboOm46Gff2wkikWMfCaZUytVaa9l1T+O/vgyPL3avM+pNvTmnvvhHLmd77bn7zj1ySbmYsMRcbLKVDpV43RA06yxH+UdPy2+/FB8lQrGzwT1lJj5i2E45jb8f7A/jjSnmLalME+4In3Fif6b4GFdByGXNcAy9FZd6jkjo2ld9hHN9TFvWCH/wCJophKVv8AM599rfduMU6mZYjr6fTvv1xRqNJjt9/9vT0xsfZr9BLN8ZQkEUKY/wC4/i048wHqU5iB939cZhsULkxHO+Ked+Ie35nHuMx1I4zpv7Kf+Vrf/uH+0YNeFf8A/fzv/SfxpY9xmJvtlY9EvHvj+eOWZz/Dq/8A7GxmMxkT8kNP4F/XXAnNfH8/zxmMw6M+yz0wR8N/8ynvjMZgS6Mj2j/zdT/rf/ccecG/5ke9T/Y2MxmF9/wMWPE3/N1/+v8A+gxXr7L/ANC/hjMZg+V/fRvDLGT/APscWE2+f9ce4zBh1/k0+yKp+eIcj9r3b/ccZjMOIE6Hw/LFjJfa/wCr+mMxmFfYxOv5fnid+uMxmMY2p7/MYlpbr+uuMxmMEtHdf13xZXYe2MxmEkPE17Y8ofnjMZiZQgbb54go7j/pP+44zGYxl2V6XxnEDbJ7nGYzACRnp7DGYzGY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AutoShape 16" descr="data:image/jpeg;base64,/9j/4AAQSkZJRgABAQAAAQABAAD/2wCEAAkGBhQSERUUExIWFBUUGB8aFxgYGRgbGBkbHhsfHRgfGhodGyYfHB4jHBoYHy8gIycpLCwvGiIxNTAqNScrLyoBCQoKDgwOGg8PGiwkHyQsLCwsLCwsLCwsLCksLCwsLCksLCwsLCwsLCwsLCwsLCwsLCwsLCwsLCwsLCwsLCwsLP/AABEIAMEBBQMBIgACEQEDEQH/xAAcAAACAgMBAQAAAAAAAAAAAAAFBgMEAAIHAQj/xABDEAACAQIEBAQDBQYEBQQDAQABAhEDIQAEEjEFIkFRBhNhcTKBkUKhscHwBxQjUtHhM2KCshU0cpLxJENTwhZzojX/xAAZAQADAQEBAAAAAAAAAAAAAAABAgMABAX/xAAoEQACAgICAgIABgMAAAAAAAAAAQIREiEDMUFREyIEMkJhcfCBkfH/2gAMAwEAAhEDEQA/AOYNyuwNoP54dfDFLLVUqNXLipTXVRVWCh2JiNtRIOloHTV0nCpxClqAqKDIEMNvQGOuLHhviBWqiwDrfT9fuj0OCE6BkcursFd3RTN0HPMcoQfzFoA7T6YYalRcu+rJp5lZ6jKxp81P94WS4Kp/hBkF9xBAgGWAfgdVUrISYmQuoal1uNCah/LqYTfpgjwzg2a4etV6Su1aA1ZeQipqZ1imQoIIY+Zc9SI2w3gUceE8Yy7M+kPSZXhkaeVmIBBglRdhaYBM9RNrI57L5gH/AAmOuYME6geQwQCGi+0i46Y49l6OfqkhlrurvodS7qSyhm0OGYS5VSIMEgIJuBh78DZZMpSRKlPmddQYDmII1sHpnmVkbkG4sNiTK9mDHijiCJlnVkGqorFVq8y7EknmkBbWG0gDAPwrxOqGFNqq1adRZSoV50APlpqm0agDpO2sQbxifi/iihXSquuCmkoRp11Bql6e/LJXSQSImSOmLPgPIURSJpzBJDLq1BCCeVrwHgrOkC6C5iTkweRxXHpxgGPGOAML3i+WofZADAnUWHsRBF5PXpOKTV0bRTChz5W1MqUVZIbTcaZNvTT7Y14rx2k+YC6XLwyIfsg6WJ1KdjKfF2U9jijwzhdRliqq0qOkw9MjRpaNC6SSwIcsexBAPTDeBSLxFRYBWpIwFMywFixZY1KVlgokqdR67GJwoZvU5QqBqkwuy+hBPKN4n6jDc/h1alVaiVmdS4DmdWjn0nTJsSY3AuAel1esFl7SFJImztBACyDykAiRHRmixwlbAy34eZadYM0lQsEsRJAEzDAgstyARf5jBLi3GqWtWBQ0brFLSpBAnUBqg3O9heY2GBnCcgzMuoELbXp5ZSQHMCQyqSokfDvG0y8T8PjUzUVqaA0FwaZFhcJMa7HfVGwa4wVZt0bZ7IVPJRGZaQrLrWVYl3QCQCELrKt8IDWU73xLVeiaaJTo1H0KCGCU3AYvz6yArsxECd4LT1xUzNMMgu+8LTJJUUyIIGmAJIiI2HoME+FcTUKU06QNwhe7xDavLNyBtp+ItBK742XhBsp8E8TjLs1QrUqEqVAghVaQEDNMtYafhMabbnFfjvG6OZ/iPUqGqtgmlkVTtEEkwFkm5JZuwg3nzS5ehWddLZgnQQ+rVTDbgqsjVpZjqtA7xpwE4MEOo1aa1OqvVV2gJcwuyXNztBM6bnAatUMDqmaDszMEEqwbYKSFPTYG0bzJnecCeF0gj69esSDzcygG0bwbdZHrgh4moeXQZgsEsFaYmDOoLFosBPQEdxgB4Qy7Vsz5YnSqO7dYVdNonYWt92OfB4swSbOeUkR5hFgvKCSOswOQr7kEEXsQJ4JLVqmYqksynzGJGo6jLFm9oPzg9MWeOZpUzNahQHKKhVWDMSALRJktteTYrba91KD0KJqaKZhpZ6bN5kweYg8pAIuRttEE4yjS15CNORzrUS2tYOoAhhYiA4MsIi86j2HfBOnn2BdhJgCdSqBqgzqmQl5aJttESAueHOGu9KpUOpRQaWCEQBE8qwSAhFzsIkQBGDOmqKagEkVATcspjaxJUE2Y6QDsdwLc8oSWjVRLleItUUu6E7BSiwV+0ffeCCL3Exgtn6YNFvLcKA0uTBBVVliBqUjaeWdQnvhb4PmihIEBGDA6jMjfaLxd466usThoyuTp5gfE6AHS7KqjUAhHY3IjYXk2ME43ElF6f/DC/mjSrOKilZfbSdIsNNgplNtrgTucQ8S8IJVU1NRJcOylSFIIOolQdIZQCVkAyFnpg1m+BK2nzAQZAjZCrHsANNpKjlLcw1AgAbUcyVLU0UksCoGgGAe3wiTpM3kkxzMIHV8V9sAHqqadIjWNSqpGk83KYuwYQTFydwffABeC1T5oY6WfSTMQCeYhQQCCpIJHU+gs/NkP8SrVJckaFkaqpXyoXUoAUAsYiLHqCBFKjkRA1grVu7izNzAFekkySBcQPW+C+GIDmXG4WppRClNQAoDVCDFi0kySSN/QYzHQ+I0qRIZBQKkWLAM3rLNve9huTc9Mwrg/YDlKhmpsQ3uOsd5x5wBJr0p6VAcYlZd7i9yNr91j8MTcIplc5SB6tPvYn8sdQx0fg/FKdCslWtqCIRcCYJ5VMWkAm+HIJUrPUryoouyCisEOxDU9DioGujKC0RIBgxDY51nyBT5l1CU5ZInnFpXmHuLjcXw3tSz+bH7saVWhRNPmJCg1ZPMWqQApMfAoFjcQbZAR4nCs4aVOuKvntUZSzI5BKqkatSjQkKo9zHfTimpqPmGzBbQi1xSOYqTUZKflxzxpXymcFTsAWUyBOGDw9xNMnUp5Sqq0jVCkCRq8w8pLmIJciBcmwkLIllo5ZyWWs1NlJYCmqcug/CH1TeCNoB7YzMJHGc7Ro5pNdCmaahSHpQg1Lao0E3UAgFb2C8xIw98HCeWCiCmG5o06d+unpO8Y51+0TiK+fSppSVgAQGVRqEEABW+EDUBMAaQNwGIJz9n2ZcyrM5GmdhoZgdLGY32kA3gnbEPk+1AvY84gzZ5DzaZBhu1t8SaxIE3In6R/UYgz1BaiFWUOCPhJ39MVGEbj2f0slWlpY6gssJgiwYj4hIa25J+YJ3hmcU5ceYoCtK80wagkHlPw/CZH9DgcnhKotUtSIQCDoY61mdRJLAkEWt17jpS4vTZWgrzKeYeYxUCBzSQNGx+KR8JG841i9A7hQcPFFhpDq6qGASzjSFVyGJvpvc9jbDDW8NUc2hAJ1LUBJ06CinddBvJuZbeRc4VMnx2qroq03qOSOpcezLtJN9Qgw3W0NfCkkBwDTiFBq1ajsFEmARAUktYE7EcsQC1GWzevwShQVKRetCkMBPxAsA4n7RaSSFiwBi0kT4v4bUapqy9NVQCJ8z4mPLAUG1iom1t8GOJ56oaMM1Jlc8juIQkGdJqKOViAblAB3kXXqfF8zVVkQKZJLEh7EyGXcwNQiSZJK2AAnBYt5yoWcDSAymCRIEk2BtpIgbHsTtGL+Wqqq7gEtJvv1UKbWkBr8pCj5+8ZykGBTMgCbg2WVggNPJp2gnmuYKjFSpkKimSrBSYBCmELCTsJ3Nrmy78wBm1sWmXYas6DUuoDSxDxUZyyrru0khGcQeUKrTuAbGV4E1QeWyqqo3NUJbW2vlQqJUMJSJIHQ3jAHNZmm9SFy5IEIuknzHN7lQSGvFosLdYJzK+DM3UARvLpMx1aCWYhDp1MwEgGwABIJ02A6Oh0gN434X5aVIZNDprVA0kRUUIOp1FG1Ha2oXiyR4V4wMrmGdjCvRq0zuLskqNj9tVAtuRtuHDxjwetlgwr1NQ0xq16rkjSpncQJ6GIxzZ9zbqfxxjBDhQNWvLMFLMXJY2Bu57ztAF5MYcqNchVC7GoJWBpJhgCR/qIM25vXADwvwVqs6XVWeyBtPOQC0AsR8RGkeu9sEuH5wqJILK0aekX7wRv198I42YYuDUhpqU2qFKIaSVvVMhQVWW06WEbq0lVU7DGuaRp/wARoE2lWASxVdIRQBebXJBnfA/JL5ulKLzDWVbmR0UkaQb3JNtyRODqcHYOadmIAKkEBdXNKksYmeu0zvbEea8etGuyrw9GLlSA1jzXBNgb7zFtugHrgrlOKP5SgAU2EzuxIA7Re5NhpvPvilT/AIddQ6MRSYzYK2om1wImRtFpG2LT8VTR5c/HdEI0lSGIgXYjVBgEmwE3jHLhuwhOlx/nURoUSWmCrXJcGLReYUT6EQCKpBElw55Ugz8QYAaQrDcagPsiQFsL49ronlnSGZYbSSBA7XF9Wqy3g2ibQtUVDF55XmwiRfcFYOogR1A2JN8dkFSANuUz4adDAuZMErAINiFMxGocwmCSCYEEtk8ilWiyufLdkUsVs5jZY03N4sOxtMlY4ZVZg2llAVQDzQwB6ak52WA4gFj6xOPFyhQlkLNIkEkCTBAMQGBj0I3F4MPdACAy1OkzJqDqh0hgxCyN1G0lbSe5OPcL3EPNIRtgZgaZMCN7GPSb+gx7gNC2IXHqarnMwF+Dz6gHsXYi0C8Wjpi3wFia1NWElWOk9pUz8j27ziDxen/rsz1BzNWCpkQahO/sRjfgH/NJvbV0/wApxYZD9lKQapTXms4IKSGUgEo1gTAcKTAmAYx1TgOfdl8quR+8UwoqwAFJIBlYJ7iR67AEY5dwjiQoZmhVew81FJBiA8pM9hqBI7DHS346lNz5lMI7Eg7XCgX12kQVEeh3AnE58kYLZujPFPhz95pN5YQV4ASowkpzAsVO4bSCARcGNsUMhwbMUGfWRXEsVZiAYcrKkWAAAc9hqtN8GMpx5XYrpII9QQBFpIkXxFW48DamVPqd/cDt6mLbTaUXPBq7BaFDibCvW1JKsSNakxUCH42YsSqhRBCxJGkbwDU8K8SNIkFouIYrpBEiWWCPjFo6RacVPFvFKgZgjk69MQDqCiDDtAsDBv0nc4AHOMFDcgCoY6H4tn313YrMggmZM4528loWzstPjCOQdSiwIWQGBaSJOwsDjyrXk6kbUuzMGW0b3kA9OXpPTHLm47La6fV9ALSRATmkztqZj3tHtc4HxVlzAXV5QhgWAUkkDVPNKyBci8FBOwwVzS/Ug5HSKSVV5QqrJkszWM9l3mY3OAfibI6GDBBUNSxgNNrqSR01ED6E/CBgpk3V3XnFQqJ1l5Goi3KOUWmwE2GNPEtU+SQaYYEFSXBMTabfhG30xaMlJWMK/AeNeauipTZlc6dZMQBBKwiCSu4DGY2GwYxxfOKlJwoSqNE1KR5yVg3DIJJgBpcbTcYWsjlmTzG1HTUZWZ0ouRF9DOWACggGNIMatxY4oKapDqrMsNtOn5MwhRHrZiTtEizdIF0i9lvFdWjKrJpidIcxpUqIuCCALn9CAicTqU3YggBzzkohENzE2ECSC0LpHsIGNcvw2rr5NDWP+Cdd5gkiJB3uAQe56X+JZZlplkX4TCropsIO2pDBTcHVoM9D1KKavsW/ZS/fH06WJ5YAg207iJYzaI6C24tioM0zOZ1AxU0wW5TpJ5SCO2ywPS+L/DuH1mpDV9kQAZJ07AAfbuJA2AaJtiynCjyvTI0qYnczIuATYyYKn6Hormk6Zkzfw3VFKssnW7xNRmtfooEgCykk3g4cs94mp5dD5Z8ys8wxkIxJI1sb8oINhJAFsJOW4ZI5QwAMKBGlRveGi4IIgxuSRHMUr+WiOx0FwoVmsNDTIAlYRRq+EAkwTcnB+QezlHirNO2branZyaklmJIa0Bh6EfD2EDpgVTSTHcwPy/LDD4xYGokD7OxnUOYmDPbv1nAXJpzD3H6H67YonaChzoZUIYanHlwAQbabD1BNiOk80yDiXM5sOSoeA4gDSVix0gld+h7Yo5nNs5NoGwt9/YzY7XN8bUJLk6h8JlSp2Ak7bAg9e/qcSSE2y9wusuWA54CgBSdzsLQOW8G/c7zOCWXckgh9K3kyepuRMgE39uxvgQtBqkG7KFJIDBDIjaSBZiNjcExjWvQZFablbmTMDqfQTIP4DGb8BD1TizGX0BhGkxBYgQdQN9mWL2sQLWwvViKjkpJLtZT8UdebvG2/9Js3lWp6CyoQwYkK9kGkbmSSRqnSSV2vBOLGSp0qq6zI3WmCWK6iILH/AFKlh2+eEUopaMwiM7poErpKhVUqAIEiUncTci62vzWuKGYTW/8AEYCQZCnSGKydUEEANywvQdxONfOqpqQFkQk6muQwBIlhEb9//A7P6gzSZncgm5BieYAtv2G+MtuwWHuG8ZRGJqFiGEiWCvq2awkbfCJ0iBO5xpmMwjvpFQyyGSp0puSAInQnMbCeu2+A2TT+GbMSASZ2A5Yv27+4jG+YzGhQ1/iMWNyVi32YjsfligQ2NFQQdJ0kkFXdZ1Ge1/f8ox5gblNekMCQG2EsALCQI7f0xmEyBsBeMswtTOZh0MpVcMOYtEgfaO9/kBAG2Kfhs/8Aqh6K/wDtODPjxhWzRrIulKlJCAV0wRymB1Ftxa+KHh7LEVlciOVo2vaNvnisJ5RTGXQc8SH/ANMfTSfeCP8Axg9w3jpZKRNy6jTqSo2o/Dd2inHzhTBJIBwF4spaiQPSJ2P6/PBng3DiuWpU/LZyFZvjKIVLMYs0NYqNLC/N7iHPVJsWXQWyeeFaP4ZJUQCUbZgJBBiac/EOsGCJnBAViiuKbxL61EAypF0YEyVWJkE7ie+A2W41WekOYEG6FTcEWkgMCNJVlII0nSCemK9LMo6LcldAWAdp30PAJkkmZEn0GOO6VIn0BeJcZcySeVhcybG8joIkcsRcnFHLEwymZenKL8dmGoEcwHLuyyANJBgi53h3D6ZV6L0xVSQ7uuoEMTyKWWFRfibU1rbLuS2aC5ajzAc5U0kpiC7EGAxRl84ldTaQBvGkiRii5YxVJBSAOW1aBRCajGpbLqZBALCQCTdACsW3sTinkuGlVNbyjVIEny3qCAsBlZRTE3BOoEmAY1AGDfFqiU6HmppgKqvqLeYuibFGflNOQCRESJUmDgbmuL1aKvUc+eu7kwlTRBYFmCq4+JYFvibaTNOOeVtBCvAszmKdV9KFipmNOkFwSZjSqtUKC0CDAHLfDZwzjZaj8JfW942EfEJJnUAIKxqmZ2jCTw/iVOuhNanomygM86JDUyHvoBbcDrBAucE62apgsUPlFY1i7CnYECmQszLEaNgCYAJJCyvryFOh0zOdVqegRTUEk7BYkz98ta1iD1wvZhqFEg1GYxGhTYRNzAtfUbi0RtE4XMlx2oajvUjQQyEi5i8nSVOkAa9UzaemNc1xPW0B2eYAIJBI7GBaYt0MDeCcRmuW9yM5DaKFGGfVDU26OipBP8uxA/zTMSZnHmVrJ5kyCvMFWxkydMsdyRO5kb9cKHF+Ir5YpowUgklXII0m06SAGYaSOlp3MDAnLZjRUggOYvLatJ6rBtIMsIBAkSd8KlJrJvZrOlKabIxXkuDJ1SGI3II3YfI6Y7YEjLoHKM5Wm6kCVTSTfUu8z1uFubTviPMV2OlkkK7Rrf7LbFVUqL2kQeoAONOEVdReF1B7AnUqsw1CQoIuGVl7zNyDgucpKw0X1y6im9IvGliSNO8CSIZjBJvCsYHbrWHAdKktUJBABhGIBLrJJJgHcRNhe4wxLlUEB1pkqSI0rqmQSRaSZLGR8sEKeURUYUxpGw6bE7XJiS0THXFeJtPv+RlGzkPjjw+YEjQ1IkS3LINuoHVQbT1OFajwdwywwMwQ08u+3p137Y6j+1GuvlUqVVtPmaTqjVdIJ/3g2+vfmT8PogA+f8XxDTsRsPWRjuXRWMEgzl6RDCmxl1tFoaOht6g+mnEmVrouqGA5KnqZJi0ARckR6G3XBfhmWy/7spWA6ljrM84gOpZbxpYgWHQ9TfMvWpFQuqnIpsNIy40o7EG5LamQxYgarE+mBF22Koq3ZJwnJ+elmQCmodywPKGXS0DSdjpki0H6WcvS0GDB80crssCOugiZabRt82sR8MZ5BVUL5RLjQy06JWAROmS0QLE2uDOCfFuBUqlJHR9K0yp0zqF2ALFp0k6SVLbfQY5eWdTpmnHeijk6FLySWpiUKhXZbMImANgVIENuBF4JAU+KWfzCmkEkgGYsfhvfp0jb0v0F8l5cmrKqUChLPNucAtvJj5AiFGOeeL89qrlhqUGBA7C+3eJ/vgccnN0SZQrcVqMASWIBMAnqDqMAWmd7euICDUPNBKjUSSYgn1uSeg9JwweEOH0qlU0syqy90DSYCgFlAQ8xMoCCYiQN8LuYpy5KwELHYmQNhOoBrCLG8G5JnHZhSs1F/OutI/wzrBWQttMkQ3rbVcH0wFzFQyCx9SNxOy2mPhnD9+zipl/KzdTMaCUVQC6htK6WJ0yO42G+nEXHeD5ajlsrUFIKHpEOZdmY6EaBLASZYyYvgwhtL2PGFi3wviehYAVpvDAkD27Exf5Y8xRy6sq6gQQTp3P2fY/5gZ9+2MxJwTZOmN/jminlrVY2ZHUapFgAwjqZ5vW0Xwu+GaIqhVUqXhyZiYAUbbjfrYxjfxvWqvppunOrSdwSCrGSDG4jeNtr4i/Z3lz5zNG1IqfUllxL8K2+NWVgvpYX41k2pUSzxpGkEg99h+OCPC82oy9IhuQkhSAYUrysbdbj+82reOATk2A/+Sn+LYWuG5mqlIUT8OokKG3lh2P823qPfG/FRyjoEl9Bxp1t9VJNZJDDkXVMzI7iNUx6Cxg6VgHHXQGlWClWNivKuwAkehBI6nCqubqEU6hWkKbOVAChV+EkyBz9Z1fQzOLVF2NJjqJK3gXtIliSQCt97wSNptxOEo7ZGmhw4UClJ0Uh9TSkkqTIgnQos0n4la8KO5MbcNRizVBJY6iiFl1ahzeYA0mSOkmYOwKlcy/EtZARmVzae0A7XAg2B7AA4zM8RK1gAx0wRpDqBMSTqEqbxDBrz0ucKoSbDTYXzFNajkmXBMAWCsCQwaVX4oA1EbaB0FoyUFNECqYTQSAAxU80sbkkm5YQSSTN4A2rx0kk6YJN4O3pEWMyJvb1kY0XjJsCxAJJjefcGxAEkdo9ZDqMkgIuf8NDKkqTBgKJAWBAa5iwA6Wnl9I81w5MuhdSzmmpIFykgzM2NjJn0JgXgZks/pppcGEUQ03gBdwZJ264nbioCkG4YEEBYBBW53t+iIxVynY1U9lpuEoUdaZKkm7lSusT/EDJNrCIXe09Tj3h6+StZSkxpKxAjkABkdQPrpG9pgo8cVpGoAkxFgwgTIBgTBIn5GTbFhaStdWhh5ZII2BlVMxzSNQgWk3ty4OUnqRkCK9RqlTUCYDCAsnbtaCbHcEmRHbG/C8tBLFyG3DGSNO8nc3Expt6wJwQyWSaXalTqVlB1ctJmPmdUOm9yZntBItGL1DwjXrnnytWmKks50uCCTqMc1ibiOx64q4utDg3iHE0asgWqSAFFgPLYsGM6wdo0CLgB25rRi9luPghW/eFrPpA0smgjebSVOwYGQTAsIg7579lNeQcvSNIavhL09MdYXXrtAgah7CMDE/Z1mIgmnqpkawHVnpyBchBMhjMT9k9saXCqopCKfY75PjgWnMGWXVrINg0WZtOmxZTvBMbYbuFZkVKesDVIizBh3iVtaYMDHP8zwrMZjLij5qquoGo1JqTWp02DNokEfxgCQNwLGdlThVfMUqbinm9VVmQeShs+pKd2YxpqKxC823ltPSYQ4pLyGMPZ0D9r3BvMya1gL5Z9RA/kYBGn2Ogn0BxxHXOwMjp1ib/AJYdfFniitWy2URHeB5lOsksuuNI5oP8RdJKwZuDgT/+OGmVbWG5iJAJkrMg+5AURuZx18bUY02GqdDT+zbgfnpVeoWvCKvcC7GdmYAqkDoR1wzt4foDUACXa5AJHUG5MA3jf78QeAC1LKNSAhmrbagvKdAkTa8N7/MQ+UJVRzGpPUiJtIgbX29yMRU3KbSA1sRMv4daTFIU57EGDM3bVOkydu+L2T4FmLg1FN5BgElpmSYE7bX+4Ye0EjG4GLvjcvzC5HO/HfC8wnD61fUnmUELU9KRoJIDESTEKWIPoDfHEeF8MqtXpBSzNUqohBG+p9O5Nzv69Tj6qz2YREY1CAkQZi/cR1ntj548C+Jcvks3Ur1aTug1CigCs9MlhpnU0agmpS3v3xaEFFVEKp2zo2Y/ZSqgnL1H1TI8wjTv1CrO0wfa28+1P2QUCZ11zNyP4Y/sOmG/w34vy2eUnL1NRUDWhBV1mYkHvBuJHrg0MP1oQQct+zSlTSolMVdNYaauuogJW+0IZPMd4xZ4n4Jq5inRpFwqUn1QSGLKOVR8PxBLTMGdjh2xmB5sZSa6Egfs5RfgUKOwqH6/4RucZh3xmJ/FH+sBwLxDnP4mp10iCVkAGCIFwehb3FpFsB+F8UanSmk2kkxYD4SNrgxJWfzxV8S5jXULB/MBUCdUtqgag3Y+mCn7PyCahMWQf7h+WOfghjxpB49LZFmeO1XTTUfWCVtC9L2iL2jHnCM4VpgMnmKwJeNIqDmbR5R1BiSWkhehJuBg741oKMup0ifNQCw66usegwp8MdV+IwoJtBkgGYFxO4tI/HD8kbjTDNprRfy9NRS06tZStT0zYQ2oEggbGVBmL7A7jx6zrHmLfmnUOhsd+Xaf+6emNatYOyxBVNCq6lgpPm7MD1CnrYdIAGPM1SooUCO9SVsSqwmzGSJ8xSAeddIXqbXhja2Se0i3kqMJq+GSLBhLhpANgYEqBcyZPTEHEM35rQrIhJOnSTq+EydvhBUGSbdN77Z5UQrD/wCJ/hoHDMD/AO4WZSYe4EEar9xaHNcNdaauqwpPOdKaUc2WH+FtW3bpAvgRrv2MukDM3X1SVN1gNcGYEEi/Tb1mwAxtR1GIDGbC0GbTuJ6j+0YZPDvCP3pWqZhl0gEJUZnUIfh1JLBW2k2MwBe8+ZzI5KnWh83q0wpCg1GEH7Og6AImZkzOncYpkvy1sRJsCZZSOUhiw5QFAYyDDBl379J2sbjBir4YrjfSrMCQGcTy7idgbjuQSAYthl4Zm8td6V11BZ2YxzGBpJFgYU23uBcAvFviiop8rL09TMgLORJSRYLfSGK7kn4WFiTOOdTnKeKiM1bAGZ8CZpijq1JSRDaWDaexaAbkEAaZm28E4J+HfC7ZcM9aspDDSNEtHMGJAMEgwNryB2wtZfiFanXFV3qalMlSxIYQbHmiIIiLdsXKvHGrMPMYALyjRrJUX21WO53ue4x148j+snoODH3hvi/LU6blyRoMnlAJnlOkFrkEe8e1rGQ/amqMug0VoMZLVPOFQ9BCREWnVJETjlWXNViqUwHdWLiwIB21EPb627XOCacGUAPmXZma7Cm1MADpLkmW29B0PXFklFdjpeKGfxLxcistU1qdRVP8MMPMXlNyjJ8KjvBMwZ2xHxH9pD0xqpkeY+oNuVaZlmEXMgCLxeLThMzOb8irp/eJQSEhGuu/MpcR16sCRYkHFenw+mFL1MxUPmEmklFBUdhNixLAJa0XYWthcE1sfJxehw4H+0HMUJD1POp03Vl1ODUFMsSw1QJJsB0v9BvD8lTR0dCxAPmESpkQYUKQLTC3frJ6wJqvBApUqVIFtOurWDVQJvrhtCqDc6E+ptg1/wAMdUp1KbUsyCypNAuxBJsCjKGmQqiRuw7jCzTW15Hi09MYeBrQ4hRLKz0/LqXTQJBZVP8AmkELbruOgw1rwudiwk7o1RTHt29wemOVeHuONwtqmkUswaqUiCrkonLrMxBLANpIG1746X4F8aLxIOmkLVpqGI81tLKTEqDJEfamdwZvZZcbvXRotfqCYp6BEGBewWZ6/Epvfp1xLSepPNrhRAI0MxEyTYCJ3In5gbkqmRpgSxWY/mtPyNsbplKG4rKv+pBt6xf26YePFRpTXgq8J4hUH+IxUEQFDqdJkwuq4IjY2JIjeJM/8RvKk73LaY+V8U6mQy4EeaLyDDITB3Nl39cc9y3jLM5DzP37L1KqKSKdZKaAHSSAS4UIwddPNuDNrwLpUR/MWfE3FC+crpUbWi8oHQKVuBHfmnvhK8a5VaVJSiga6ojobAtH3b4Jfvvm5t2Dalcaz2OsjTI6EBjacAvH+YM0l7Mx+iiPxOJQ3PQ0tIeP2T16dE0zMNWTnk/ES2lb7QpER0meuOufvRmAp/L64+ePB+XzRRquVq0yabmnUo1QQrppVlMwRMltyI0jeSMdkp8aoqoBRiwABIiJi8XFsWp5OxHXgafM72xsGwq//k1Fb+WZ9SP74mo+LUP/ALf0P42xqFGXGYWanjKLeUT7GfyxmNQaPmqpKqT/ADRFwdvwv098Nn7NX1efcbL95P8ATAHMcKsUVgAvU3Bk30xaNzO33Sw/s7oeUa4ZhfRHsNU7/K+IRa6AtBjxi/8A6QagATVpEgGY+MsAYE21XgYTVRdTLUUlY6WAMkCe46e4vbDh4rzSeSQzBYqUyZKi3N3O+9vT68o4lxcvUYrIHTvE/naYwaydBv60M9fOUaBUwrMCTAMkXGrVJtMBhJN7xGLPC/EFI0RRflUElJi2qSeaWCyxBO0x1nCnw7hrVBJOleltx1MmwF9+vTBagtKkLczd4GqfQkGB8sJKMapthjxtob8tx2lTZXpUh5iKAj66gBAF5RECCYMwJMC8E4lyniVpOumtRTMolNES+4uHqGe5bpGxIwm5jMVHXXTqMxG6apcEmxAHxCeqiR1Fxghw/hOdrqPKo1F1E8zfw1AHxEs5FrepsQJNsS+GD8f7HxSZf8T10zGqu7VUqRJDsXUwPsrACj5Rfed0ynnpNlHovfvB2/DD8n7KtQ/i57nMWp0ywkjaXdS3/aJ+eOfcb4I+WzD0iyVNBEMjAqRuN7g91a4646IV1YsvaQycC4nXAJorTC31VXvSpsI0sGNhUU3BE77HF2pmqENNcVnnU2lBoabtcOSD1kQZBnChSp6gFcu4AmA3KLbKNp2v6+2GPgvip8tRahTKKlfUrgoWEsIltJDkQIgyNjG8hxQyfoGVqkqNVMqD/wC3zBjJkEdQPee8dMU81QVUHl1SSRzBlKx6BphpsemxxMEqjlqfCOYamLBj/laTKnc9LdDitXqIEJJhw+nSoHwgbyd+g0kRYkkHFNCbLnAeF16rKtMkvUOlUEGR9rU3QRJMbb9cXfEfCK2WHMFqCkQHKurhC8lNYUllJAO4HuZGCHAvEVPKMhCkKphgdWt9QvVHIJ5DCpMAvPSSt5/PVKtapVJ0+a0lblY/lgkyvS+BvyG/RXpFazlmVja97f5RYbYt5ghUOgkALq0g8sSBMH3264p0Ky0wdOkE9TO3be3998b0qjhw9pBsLaYPQTuAPcbYzCirXRyxsB0v06264YPD+fqUlNMUmfVEwxAlWLKVKMGlenYzjd+Mkn+KT8IHrtc3kG8bYi/e6byFcp/LqsPYhdvfAyb8BUUvJmbyPmHStF6QiXJ5maPsgsSRf7M++KuVijUp1KTvTdTIOoWk7FoG4vBsdiL4lpZeagVtmEgg7g2BVreo+7vipWTQzI3OBKn6yptHWLe+FyYyig7nvHudWo0VGUtBAp6AirE8o0kntOrBPM/tKzPlKunyngTUIOo9yAw0qTbaf6KlCrAgQt/s2k+vXElZy7BXYsHgCdwJtHYgkxg/ID4xs8HeMMw2ZSlXq+bTqEiWjUrQShDaZIJEQZ36EYes1WpsrKyalcQwLCCPWBe8Y4Vlc61CtqBJNJwZA/lf7pjHf8vkcrE1M0lQ9kJUfgScVTJC9mMjSVlNJAtrwDJMiCxJJMADfv645/43q6syo/kX8WY/hGG/xBx2knEBTQ6aRoAc7RDs+q52vpicc88TZsHMtDTIH1Ag4HHXyWGd4jb+zzOlXqruror/ADB0/gfuw6rnoMlR85P5jHLfCPiZcq7s9PzQaZCjWUAaQVJIvAgyN+2OkcH8V5R1pqEr1KgQGo/mFAT1IWLAnYAbYvyd2icfRfOaVhYJ7S8/QNGLFHNgQBA/0lvxnFNuIUi3LTt01uz/AD6Ymp52l/8AHq/1Oo+W5+/HO3RWKtlurxUTYKY3IoKP90E4zFWpmEO1CP8AXUP4kY8xyWdaSOWVnEHU4HZYlvmPwnFYZ1lJ8slSdzsSB7YENE8xid9xHyuT92CFHMZZYAVnPd2YfQAwPri2MYdI4o8ZN+/1J/iMW1nsDqJ9Ikk7d741rcDXzA50UTfUjCb9CKaiL/yki47Yv5esCZRNM/ykk/8AcSWj2IHpj2plBeQw7yp+cmLYV8j8Flxg3N5IttmCxP8AMpST76mj/VG++JuH5TJ0zFYvUebgMUVfSSoZz7aR2nfFnh/A62YJ8ii9VQ0FwB5YP+ZyQoi1ibYaE/Y7mK9MGo9FKitcCpLaYHISFKzMEGbSbGcaM60zSj5F3MeGcuwDUXem8gqdWtQTtsNY6GRJwW4l4yztOiqGmXrgQ9VmQglTZlEyxKhZLRfpfEHFPC2cyKlVyz0x1e1Qm/R1MC/Yg32wMHhbNFdZp8vU7x7jexwXJeWDFeAbmfFubeabVXl7QqKrX6LpXVB7A3v3xWp+GqsnWPLVdzYn5KDf32w21fD2jLu4b+KiFlMXBEaoPQFZB72wN4PQq1l5GhabFWZgSjAGxWN2gfDt6rtgrkjVo2DZQ4blCWAyqO5sDO28kFhAUHrPQYcch4Jo0k8yvprvvdnSmDvCKmkwJFyf9KjGmSpLTNma3oqjeSdKrG8nfriv4p41XYBL+QbAqZk9A46ED7MwdxOJfJnLFFlx4K2UOOUMvpHl0YkkMKdSppWRAJnXIUiYWAe53wm8WoKrt5dQOikgNcE/Xr1MWv1wZUqDzNA66SC/y6A+p+/bGmZzqzKUKVO87B2Ji5LuDf2AE9MXj9dEpLLZSyXB61dRBUAba2I6extfEWZyj0bMVPXlacE8jxZmqaWvqsDYEHpf9b4GcUqHzSTuLHp9ex6HDJtiNJbD3AOJlAdCKQp5iRIkgjmEXBnb2x4vDVro50pTKs/MHMQDcujA6oHVCGPUdcB+H5l6aEatIebRJIP3XEb9sZWzLMujzOUmSsABj3aMJg7tMfNVTQUpcCp6DozYPX4QVv6apHabn0wDrqabkNYrYx17QeoOI/3pkqWbSZufQ7/LriznM2pEMFc9GEiPb9RfvtRRa7ZNtNFjhudJ3MBVIUsbA9f13xBWZmqs1iCxMSPl+vTEVOuCIFvQYiqd+31wMVYVJl8INV2v6C31nFnJ5Go7BoAVTuxAEDcg7m8W98CfMJAiSxsPXt/T5YaqnBai0VLnQNI0SQQ0WMEGLEfXAwQ2b8HjlmpvSUxTJ1VF0qFZgZDHq1+pPWPTD54bz9TO09dRUTSSpqBVRGgX0hQCT0N4kC/Qc98MZbz601WZaNP/ABCpgk/ZUE7E9+gBPbDTRaagMuKaCKSAxTVeggbi/UmTfGboGmg7xXwmlZWTzkOoFQTTMKSLHVJIgxjlmf4b5NKtRrUwlelXXoLBkIaDN1JVCLXBBx1vhigw2skH8fpbA3xXwWlWqqKpKirRNMsqhjNN1amY1LBHmG89AMJHkblTC4aE/hvhrLtRSUuwDFwxDTP2ZtHSNOGzh/DCEAp020jaFb7zFz64X/DFY6HoatQp1XALW2hdpOmQJj3x0DgfiyplqegKrgbcxt9LHFXJ0Io7BKcNqjem0dSQwH4YtZbJBgJLK287j7h92Lea8fZgmz6R2AU/UnFLNeM8ywtUIv0AB/8A5/viE5Nl4RSLH7qw/wDlfsVDgfehOMwGbxJmjtWrfIg/XGYlTK2jlFRi8SGJA3iDH5j3xsilT8I+YDfjIx2jI0skTz5OiyidIFJLmYsNXN+XrtiXjH7Pshm6bPlj5FUCwQ/wmMGAUadIJ7QbYp8y9HP8fs4zTz70yNMj8PSBtb2wV4Z4gqAlXdm1dSxkd/exO84H18uVJDQCpIPUAi1j1GJOE8Eq5l9NFGeNyPhUd2YwFF+pwXL2FQXgY8l4gqF1WpU1ITyk9Dsb2iD1GGSl4uaiSup4I0tP4R0gzfsxGBmU8DroivUJNmIoxAibeYQb80GBBtfF3iWVoLve2+pie46x3t6dMcXJywkzqjxSS2FeDeM3A0udgF0kjmUADr8ZAnffEmaaKw8q61JsSeWIm/QQymSdjF4GFPjXE8jTpK1Gi7OWJbzKzMEiI0KoXUD3YgiDbbCvmPFVesSC+lY0hRYRMwT19sWjwNu10RlyRWn2dC4rnKNJQ9RtSEwQCFV++k3Y7xZQL74FZjxtk2ARaVVUUQgCqEWNgF13Hrv3kmcBsj4UOcXWKsECIa8dgD0HyxYyngIK2moxnvbSf6YphCKqTJ5Sb0WsvxClVQ+W2nTMhhBA7gixGETiHEnrvp1cq7SYAHc/rth+fgqUWEoqhT9oz6Aeoa4PSDgFluH0qJZqKl2LGGP2BuAo9B9o+htOBBwi20O1OSoGrwqqQAlMhekkJM9TJBJO+I/3epTIFVWCnvdT7MLTb3wYR2YntuT0A7nfbuR2xJQzy3AFjY6/hIjbSPWd5/DDPlfoPxoVxlWasVpIzNJ5QCTaxt098GKXhpp113WnIHLGtzeZIU6VPuflgxQrhVhAgU76VAk/5juT6E4xmX3P66e0X/pgPm9GXF7A+b4NSPw1nBI3ZAR9QQfxwHr5BqTBXG4lSLqw7g/qNjhozGW1ENsQP17Yp8So66MWlDqX0PUd4I/LGhyO6Zp8arQvZygJBiSRA+oufYdfbGuXy6gyxB7C8fMx92IKuZJAH6v+hjRWJx2Lo5W9hNlH8o+Q/PFWqo3Fu4xtTrW9sa1bgnuD/X+mAEhpZwoQVMEEEGB+f6OL2U8RtTpugRG8zdmWSpkklII06uo2tgbR68swJ32uJ/p88XuE8PNVnAYAKNRMT9BgijDleJBKNKmvLYu0fzNEzJJI0hbepjbBLhfFSzBZEA79J9Celt/nhU4bmjogFRsSWMfoR3wwcJzKsWdtKlQ2qBCyAYt6yBicuh49jflc/Hl/5xqPzMWxPVqtm69OlSqLqHmXZtIMAW1bE2Yx74WM5ntWTV6atrF4mNK6SXn2ixG5jFbwzxKu4puAB5bMVcHSYKlSovMjUb/3xKMXdjtroIcO8GZmlxKr5oFKkpdmqsT5bKZI0kfESeguLzEYPZvLKsRUDdoVhP1viCmSeZqizueY6/Tviv5l+u8f+YmP1tth5MMYnt5PX5fnjRpPoPW2NjUHRBb1n8cb06oiCB7Eah9PuxJsqkRrl6h2TV6yMZiKtWZjyyALctNI/wBp/HGYXYRTy3GXJAW0mSQYM9Y+WG3K8adZTVyi5YEiZgiJv6xtJgdcL2d4cKDm4AIiCPhuQt7zbE1PNKRAN46zYx19Ij6YpSZz3Rf4Xk6ZzTh6SNrU1UlQwQrBezEKBfVJ+7DVQzy6RqcaQfgWFUnf7NhaN4ib4S+G5yai1SuwIUT8Oq5v2kDefTGzcRI26RYm0iCLDbeD9ccfPBykdnDPGI4fvaVDuQbcpiI2tFo2v16XOFHxKHRb1JHbcqPXpEHbecVqnFmBLTHzNj7EnpHXoMLXG+MtV3Ym/W/uZnr64PBwfb9gc3N9SHMZwO0k2ja59/XElMTEegvgUhP6/rgpUommqFrari/Yjp3jHpnnj54erGhQJazTHT229+vbHlfjpdxB0wbm2w3O1tt8L2b4qNMm4/ARucScGqcj1CQL6QZ22Jt623tY445eWzqXoI57ihdzMkDoTy2vBnfoI9MVTxGALW7dvYdcVKDCbxMdVietiW1EH09caedzk/y+u5vH9Z9BieJWzfPZuTHU3O2/a1/l742y9MFe/vtH59cDGJZt9/1/fBWgCE/HBekZbZs7wZH/AJ/VseeeJwNzFYyZ9f1ONFreuAkawytee35frfArOcQAQx8vy+/FfN8RCrYyfy64G5itIHXFYQb7Jz5EloqnGwMYzGF7R+WO04yYNj01JsN/62xG+2NaFItYD1+mAEt5WKbVxMgU3UH5gC3qcFTlzl6bFY01KQQmbq8Xnexkx7geuBdGgC1QDaRvvvP4j7sEc1m208pg3FgTuCp9BAY3HfAAD8/k2o+WQxioknpfqPaIwVzPDmp0dbVLhVkQRIKjSV/zjVBHUDEmayxrIiKs6T03iI36DY/LuMXMznkr0s0EDaUBjUNwJKm+3wixvtjBoj8MhqvnAtq/hBL/AOYNtb5fPBXwbRC5Sn3csfvI/BZxQ8JOQtZwAAWURsbKem564L+Hsi1CgtN9LMCdjaCZ3+/bCPSHirYWVjF7e/8A53xCxubD5W+vXfE71ABcrPyg/XEH7yCYt/XEWXRPlc7oMrTpz/mAb2sRGNM7mdbanCi1tFNVFvQWxlydgO8/0xDVywsdUsTYEG/0OEpFLLb8XQQBl6PuVcE+8NfGYHVABby6fzv+eMwMUbI5vmeMM0SSfn6Rg7wljUWBvFiRO23zjCgcGeAcX8txq22/Xe8Y65LWjiT3sbXAQKI6GwvYbYGZvNBd3WT6yPu72tvM494nmwDTZGBECCDMen16YAVM86vA0gk3JE++429hjmjDJuzocqQTzzDy2OqLW74XS3rgnWouznTU84kECzAEaTqIDQQF9QNgYwOWgSJBHpJE46OOOKITlkS5OnqN7DqcW89mfMcM5hE5UUdunt88Dq1pA6fonEzofKBIbc3vHSL7d9sM9gLa8QBDQpMCfv69h64JrUC0gqrANzzSZMG4AiNu8d8C8oHFFgtM8wux7GwA+7F3NZZ6YUuHQkDTKxP/AEg3je5GIzSXRWDvbJmr6VgkR/LG46lSJgg3j1Np21Zot2Fyerev4Yu8G4YaiipU5hP8NJgkjdmsTA6d/Trap8JUamkjSNThugvJ2/UYi5JaLxTYBrV9EGPr17Ys5TNgizf27HAPPZ01amo9TYdh0wW4NSik7noYH0vh5wqNsWE7lSCef41SpqIQFovcyWi8dhOFvNcYaobAL0/8GMbZjKD95ZS0CSZt/LqG9o2xVFA6RAk/EQL2/V/nikOOKVkZ8jbohq7wcEeGZei1Gu9V2DIAKSqVuxm7AgkqIAMRE4q5WnrYnviuFv7nFiVkugw3pc40SgSrNeFjp3xco5UkT3gG8Wm++IFqFUanO7Dra0/2wwDRqf8AD1T1iO+CnB+Hyusnew773/Lfecb1srpyi+rL98n8MNfh/IoaVMFtPKD8BMW7ahPfrgWFIocD8IVatVoX4jJ+GR6aSQSTfpgvxLwp5Cy2sehAj0uAMMGRpU6d1rLPdqRH0htW3fE3F8pVzGlvNWqQIAskCSeUE6T6mxMDfE7dlKVCTTyhHz6RfHufyb1KbKIBYESxMfLe2Gun4Tr7lUQG8moke4gmcbnwywNqlI+oMAfXf++NkjUxa4dkilNE3KiCRb54JUKP2jB9L/O31wao+GCBDOsWjm/t9+PKnDWWQo1+qhj73gD7+uEckx4xaKBA/wAojeBH09bY8amO5In0G39vxtj2tqBuInvII+Ue+KrLFhIPoY/tthSgRy/DKTDmrKs7SpaP6Y9r8My6jmzaR1IDCPY94wLVDsOn6tiY5ViPTCP+Qpln/h+WbatPtr/Jbexx7igEPWR8x+eMwK/cOvRyZQO040xeXLjFfN04ItEjHYcJPl8wQsTYXMdff6DEtXLl2YqGYC5IBIAPU2tiXgfC3qFigkpcAIXJMWgAEfNoHrhl8K+G3b94R1VHy8GqHXVAA/luDHsd8K6TGW1QByCPRpGutJyhBp1HIhIbYK/cxHzwMXLFxKLYtAuLTtJ/O22GTjPFzVFWm1U1AOWnBBDQbHeALAgAemFvKsRqW4t67+v+ksPngoDJ8xlaZarpc8sBOuo7G/yJxJxTjTVqaITAQAQOpAgfQT9TjMplFN2aL9v0MecXy9JNHlFi19Uwdo0mOnUR6euMjMr0MwSV1GQsfL2/Qwa454iq5n43IAEBQDFvQydR6nFbiWeRqCqqxUMaiFgTeYj/AE/fiHh+WZ2UD7TR9+Fl7GQa4YWNJWUkMAbTvewnpMRghkqrszio2owEJOxBUjsBY/jiDIV6YqVULBR5mhP9Jj++KGdzjnNimpOlW0mPtbFifkPljmxttHRmkkwPxRQrrbaJWIHff19uuCy0B5XVUcsRFyOwn0kfTFXjtMfvTQBAIH53nsDF+2PMzVaFE78xPuYH3D78WavFEYurZE2WavVQwPhGrYfDY/OBEYmoV9OxKzvH3/jj3LalAZG0srEDvB3jHlbLtpIAAkd8PDqhZ9lThSgSxa17AH8cVkoFgum5mT+vlghSyehYn9G2NuEUbTInb2wZOgRV2EOFHy1HIuqLnf6dsDOLnW+ZLAAyr7Xvb8GnBcSBv8rYHZPLGvUqEyAwKyI6FYv6QDhwE/EKnmCgk2aDb2C/Pc/TDLlV0qFHQQPp+WBmT4IFdX1ToACyIIj1nuZtgwq/r29/lgMKJUbv92L2TziiJQz/ADAmf6YoIb9cWFCgTf64UIYy/EKMy9Nqn+UtA+4fnizU4lScECiqAdi5jt898BEpDeL/AF/H9WxNTboOm46Gff2wkikWMfCaZUytVaa9l1T+O/vgyPL3avM+pNvTmnvvhHLmd77bn7zj1ySbmYsMRcbLKVDpV43RA06yxH+UdPy2+/FB8lQrGzwT1lJj5i2E45jb8f7A/jjSnmLalME+4In3Fif6b4GFdByGXNcAy9FZd6jkjo2ld9hHN9TFvWCH/wCJophKVv8AM599rfduMU6mZYjr6fTvv1xRqNJjt9/9vT0xsfZr9BLN8ZQkEUKY/wC4/i048wHqU5iB939cZhsULkxHO+Ked+Ie35nHuMx1I4zpv7Kf+Vrf/uH+0YNeFf8A/fzv/SfxpY9xmJvtlY9EvHvj+eOWZz/Dq/8A7GxmMxkT8kNP4F/XXAnNfH8/zxmMw6M+yz0wR8N/8ynvjMZgS6Mj2j/zdT/rf/ccecG/5ke9T/Y2MxmF9/wMWPE3/N1/+v8A+gxXr7L/ANC/hjMZg+V/fRvDLGT/APscWE2+f9ce4zBh1/k0+yKp+eIcj9r3b/ccZjMOIE6Hw/LFjJfa/wCr+mMxmFfYxOv5fnid+uMxmMY2p7/MYlpbr+uuMxmMEtHdf13xZXYe2MxmEkPE17Y8ofnjMZiZQgbb54go7j/pP+44zGYxl2V6XxnEDbJ7nGYzACRnp7DGYzGY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AutoShape 18" descr="data:image/jpeg;base64,/9j/4AAQSkZJRgABAQAAAQABAAD/2wCEAAkGBhQSERUUExIWFBUUGB8aFxgYGRgbGBkbHhsfHRgfGhodGyYfHB4jHBoYHy8gIycpLCwvGiIxNTAqNScrLyoBCQoKDgwOGg8PGiwkHyQsLCwsLCwsLCwsLCksLCwsLCksLCwsLCwsLCwsLCwsLCwsLCwsLCwsLCwsLCwsLCwsLP/AABEIAMEBBQMBIgACEQEDEQH/xAAcAAACAgMBAQAAAAAAAAAAAAAFBgMEAAIHAQj/xABDEAACAQIEBAQDBQYEBQQDAQABAhEDIQAEEjEFIkFRBhNhcTKBkUKhscHwBxQjUtHhM2KCshU0cpLxJENTwhZzojX/xAAZAQADAQEBAAAAAAAAAAAAAAABAgMABAX/xAAoEQACAgICAgIABgMAAAAAAAAAAQIREiEDMUFREyIEMkJhcfCBkfH/2gAMAwEAAhEDEQA/AOYNyuwNoP54dfDFLLVUqNXLipTXVRVWCh2JiNtRIOloHTV0nCpxClqAqKDIEMNvQGOuLHhviBWqiwDrfT9fuj0OCE6BkcursFd3RTN0HPMcoQfzFoA7T6YYalRcu+rJp5lZ6jKxp81P94WS4Kp/hBkF9xBAgGWAfgdVUrISYmQuoal1uNCah/LqYTfpgjwzg2a4etV6Su1aA1ZeQipqZ1imQoIIY+Zc9SI2w3gUceE8Yy7M+kPSZXhkaeVmIBBglRdhaYBM9RNrI57L5gH/AAmOuYME6geQwQCGi+0i46Y49l6OfqkhlrurvodS7qSyhm0OGYS5VSIMEgIJuBh78DZZMpSRKlPmddQYDmII1sHpnmVkbkG4sNiTK9mDHijiCJlnVkGqorFVq8y7EknmkBbWG0gDAPwrxOqGFNqq1adRZSoV50APlpqm0agDpO2sQbxifi/iihXSquuCmkoRp11Bql6e/LJXSQSImSOmLPgPIURSJpzBJDLq1BCCeVrwHgrOkC6C5iTkweRxXHpxgGPGOAML3i+WofZADAnUWHsRBF5PXpOKTV0bRTChz5W1MqUVZIbTcaZNvTT7Y14rx2k+YC6XLwyIfsg6WJ1KdjKfF2U9jijwzhdRliqq0qOkw9MjRpaNC6SSwIcsexBAPTDeBSLxFRYBWpIwFMywFixZY1KVlgokqdR67GJwoZvU5QqBqkwuy+hBPKN4n6jDc/h1alVaiVmdS4DmdWjn0nTJsSY3AuAel1esFl7SFJImztBACyDykAiRHRmixwlbAy34eZadYM0lQsEsRJAEzDAgstyARf5jBLi3GqWtWBQ0brFLSpBAnUBqg3O9heY2GBnCcgzMuoELbXp5ZSQHMCQyqSokfDvG0y8T8PjUzUVqaA0FwaZFhcJMa7HfVGwa4wVZt0bZ7IVPJRGZaQrLrWVYl3QCQCELrKt8IDWU73xLVeiaaJTo1H0KCGCU3AYvz6yArsxECd4LT1xUzNMMgu+8LTJJUUyIIGmAJIiI2HoME+FcTUKU06QNwhe7xDavLNyBtp+ItBK742XhBsp8E8TjLs1QrUqEqVAghVaQEDNMtYafhMabbnFfjvG6OZ/iPUqGqtgmlkVTtEEkwFkm5JZuwg3nzS5ehWddLZgnQQ+rVTDbgqsjVpZjqtA7xpwE4MEOo1aa1OqvVV2gJcwuyXNztBM6bnAatUMDqmaDszMEEqwbYKSFPTYG0bzJnecCeF0gj69esSDzcygG0bwbdZHrgh4moeXQZgsEsFaYmDOoLFosBPQEdxgB4Qy7Vsz5YnSqO7dYVdNonYWt92OfB4swSbOeUkR5hFgvKCSOswOQr7kEEXsQJ4JLVqmYqksynzGJGo6jLFm9oPzg9MWeOZpUzNahQHKKhVWDMSALRJktteTYrba91KD0KJqaKZhpZ6bN5kweYg8pAIuRttEE4yjS15CNORzrUS2tYOoAhhYiA4MsIi86j2HfBOnn2BdhJgCdSqBqgzqmQl5aJttESAueHOGu9KpUOpRQaWCEQBE8qwSAhFzsIkQBGDOmqKagEkVATcspjaxJUE2Y6QDsdwLc8oSWjVRLleItUUu6E7BSiwV+0ffeCCL3Exgtn6YNFvLcKA0uTBBVVliBqUjaeWdQnvhb4PmihIEBGDA6jMjfaLxd466usThoyuTp5gfE6AHS7KqjUAhHY3IjYXk2ME43ElF6f/DC/mjSrOKilZfbSdIsNNgplNtrgTucQ8S8IJVU1NRJcOylSFIIOolQdIZQCVkAyFnpg1m+BK2nzAQZAjZCrHsANNpKjlLcw1AgAbUcyVLU0UksCoGgGAe3wiTpM3kkxzMIHV8V9sAHqqadIjWNSqpGk83KYuwYQTFydwffABeC1T5oY6WfSTMQCeYhQQCCpIJHU+gs/NkP8SrVJckaFkaqpXyoXUoAUAsYiLHqCBFKjkRA1grVu7izNzAFekkySBcQPW+C+GIDmXG4WppRClNQAoDVCDFi0kySSN/QYzHQ+I0qRIZBQKkWLAM3rLNve9huTc9Mwrg/YDlKhmpsQ3uOsd5x5wBJr0p6VAcYlZd7i9yNr91j8MTcIplc5SB6tPvYn8sdQx0fg/FKdCslWtqCIRcCYJ5VMWkAm+HIJUrPUryoouyCisEOxDU9DioGujKC0RIBgxDY51nyBT5l1CU5ZInnFpXmHuLjcXw3tSz+bH7saVWhRNPmJCg1ZPMWqQApMfAoFjcQbZAR4nCs4aVOuKvntUZSzI5BKqkatSjQkKo9zHfTimpqPmGzBbQi1xSOYqTUZKflxzxpXymcFTsAWUyBOGDw9xNMnUp5Sqq0jVCkCRq8w8pLmIJciBcmwkLIllo5ZyWWs1NlJYCmqcug/CH1TeCNoB7YzMJHGc7Ro5pNdCmaahSHpQg1Lao0E3UAgFb2C8xIw98HCeWCiCmG5o06d+unpO8Y51+0TiK+fSppSVgAQGVRqEEABW+EDUBMAaQNwGIJz9n2ZcyrM5GmdhoZgdLGY32kA3gnbEPk+1AvY84gzZ5DzaZBhu1t8SaxIE3In6R/UYgz1BaiFWUOCPhJ39MVGEbj2f0slWlpY6gssJgiwYj4hIa25J+YJ3hmcU5ceYoCtK80wagkHlPw/CZH9DgcnhKotUtSIQCDoY61mdRJLAkEWt17jpS4vTZWgrzKeYeYxUCBzSQNGx+KR8JG841i9A7hQcPFFhpDq6qGASzjSFVyGJvpvc9jbDDW8NUc2hAJ1LUBJ06CinddBvJuZbeRc4VMnx2qroq03qOSOpcezLtJN9Qgw3W0NfCkkBwDTiFBq1ajsFEmARAUktYE7EcsQC1GWzevwShQVKRetCkMBPxAsA4n7RaSSFiwBi0kT4v4bUapqy9NVQCJ8z4mPLAUG1iom1t8GOJ56oaMM1Jlc8juIQkGdJqKOViAblAB3kXXqfF8zVVkQKZJLEh7EyGXcwNQiSZJK2AAnBYt5yoWcDSAymCRIEk2BtpIgbHsTtGL+Wqqq7gEtJvv1UKbWkBr8pCj5+8ZykGBTMgCbg2WVggNPJp2gnmuYKjFSpkKimSrBSYBCmELCTsJ3Nrmy78wBm1sWmXYas6DUuoDSxDxUZyyrru0khGcQeUKrTuAbGV4E1QeWyqqo3NUJbW2vlQqJUMJSJIHQ3jAHNZmm9SFy5IEIuknzHN7lQSGvFosLdYJzK+DM3UARvLpMx1aCWYhDp1MwEgGwABIJ02A6Oh0gN434X5aVIZNDprVA0kRUUIOp1FG1Ha2oXiyR4V4wMrmGdjCvRq0zuLskqNj9tVAtuRtuHDxjwetlgwr1NQ0xq16rkjSpncQJ6GIxzZ9zbqfxxjBDhQNWvLMFLMXJY2Bu57ztAF5MYcqNchVC7GoJWBpJhgCR/qIM25vXADwvwVqs6XVWeyBtPOQC0AsR8RGkeu9sEuH5wqJILK0aekX7wRv198I42YYuDUhpqU2qFKIaSVvVMhQVWW06WEbq0lVU7DGuaRp/wARoE2lWASxVdIRQBebXJBnfA/JL5ulKLzDWVbmR0UkaQb3JNtyRODqcHYOadmIAKkEBdXNKksYmeu0zvbEea8etGuyrw9GLlSA1jzXBNgb7zFtugHrgrlOKP5SgAU2EzuxIA7Re5NhpvPvilT/AIddQ6MRSYzYK2om1wImRtFpG2LT8VTR5c/HdEI0lSGIgXYjVBgEmwE3jHLhuwhOlx/nURoUSWmCrXJcGLReYUT6EQCKpBElw55Ugz8QYAaQrDcagPsiQFsL49ronlnSGZYbSSBA7XF9Wqy3g2ibQtUVDF55XmwiRfcFYOogR1A2JN8dkFSANuUz4adDAuZMErAINiFMxGocwmCSCYEEtk8ilWiyufLdkUsVs5jZY03N4sOxtMlY4ZVZg2llAVQDzQwB6ak52WA4gFj6xOPFyhQlkLNIkEkCTBAMQGBj0I3F4MPdACAy1OkzJqDqh0hgxCyN1G0lbSe5OPcL3EPNIRtgZgaZMCN7GPSb+gx7gNC2IXHqarnMwF+Dz6gHsXYi0C8Wjpi3wFia1NWElWOk9pUz8j27ziDxen/rsz1BzNWCpkQahO/sRjfgH/NJvbV0/wApxYZD9lKQapTXms4IKSGUgEo1gTAcKTAmAYx1TgOfdl8quR+8UwoqwAFJIBlYJ7iR67AEY5dwjiQoZmhVew81FJBiA8pM9hqBI7DHS346lNz5lMI7Eg7XCgX12kQVEeh3AnE58kYLZujPFPhz95pN5YQV4ASowkpzAsVO4bSCARcGNsUMhwbMUGfWRXEsVZiAYcrKkWAAAc9hqtN8GMpx5XYrpII9QQBFpIkXxFW48DamVPqd/cDt6mLbTaUXPBq7BaFDibCvW1JKsSNakxUCH42YsSqhRBCxJGkbwDU8K8SNIkFouIYrpBEiWWCPjFo6RacVPFvFKgZgjk69MQDqCiDDtAsDBv0nc4AHOMFDcgCoY6H4tn313YrMggmZM4528loWzstPjCOQdSiwIWQGBaSJOwsDjyrXk6kbUuzMGW0b3kA9OXpPTHLm47La6fV9ALSRATmkztqZj3tHtc4HxVlzAXV5QhgWAUkkDVPNKyBci8FBOwwVzS/Ug5HSKSVV5QqrJkszWM9l3mY3OAfibI6GDBBUNSxgNNrqSR01ED6E/CBgpk3V3XnFQqJ1l5Goi3KOUWmwE2GNPEtU+SQaYYEFSXBMTabfhG30xaMlJWMK/AeNeauipTZlc6dZMQBBKwiCSu4DGY2GwYxxfOKlJwoSqNE1KR5yVg3DIJJgBpcbTcYWsjlmTzG1HTUZWZ0ouRF9DOWACggGNIMatxY4oKapDqrMsNtOn5MwhRHrZiTtEizdIF0i9lvFdWjKrJpidIcxpUqIuCCALn9CAicTqU3YggBzzkohENzE2ECSC0LpHsIGNcvw2rr5NDWP+Cdd5gkiJB3uAQe56X+JZZlplkX4TCropsIO2pDBTcHVoM9D1KKavsW/ZS/fH06WJ5YAg207iJYzaI6C24tioM0zOZ1AxU0wW5TpJ5SCO2ywPS+L/DuH1mpDV9kQAZJ07AAfbuJA2AaJtiynCjyvTI0qYnczIuATYyYKn6Hormk6Zkzfw3VFKssnW7xNRmtfooEgCykk3g4cs94mp5dD5Z8ys8wxkIxJI1sb8oINhJAFsJOW4ZI5QwAMKBGlRveGi4IIgxuSRHMUr+WiOx0FwoVmsNDTIAlYRRq+EAkwTcnB+QezlHirNO2branZyaklmJIa0Bh6EfD2EDpgVTSTHcwPy/LDD4xYGokD7OxnUOYmDPbv1nAXJpzD3H6H67YonaChzoZUIYanHlwAQbabD1BNiOk80yDiXM5sOSoeA4gDSVix0gld+h7Yo5nNs5NoGwt9/YzY7XN8bUJLk6h8JlSp2Ak7bAg9e/qcSSE2y9wusuWA54CgBSdzsLQOW8G/c7zOCWXckgh9K3kyepuRMgE39uxvgQtBqkG7KFJIDBDIjaSBZiNjcExjWvQZFablbmTMDqfQTIP4DGb8BD1TizGX0BhGkxBYgQdQN9mWL2sQLWwvViKjkpJLtZT8UdebvG2/9Js3lWp6CyoQwYkK9kGkbmSSRqnSSV2vBOLGSp0qq6zI3WmCWK6iILH/AFKlh2+eEUopaMwiM7poErpKhVUqAIEiUncTci62vzWuKGYTW/8AEYCQZCnSGKydUEEANywvQdxONfOqpqQFkQk6muQwBIlhEb9//A7P6gzSZncgm5BieYAtv2G+MtuwWHuG8ZRGJqFiGEiWCvq2awkbfCJ0iBO5xpmMwjvpFQyyGSp0puSAInQnMbCeu2+A2TT+GbMSASZ2A5Yv27+4jG+YzGhQ1/iMWNyVi32YjsfligQ2NFQQdJ0kkFXdZ1Ge1/f8ox5gblNekMCQG2EsALCQI7f0xmEyBsBeMswtTOZh0MpVcMOYtEgfaO9/kBAG2Kfhs/8Aqh6K/wDtODPjxhWzRrIulKlJCAV0wRymB1Ftxa+KHh7LEVlciOVo2vaNvnisJ5RTGXQc8SH/ANMfTSfeCP8Axg9w3jpZKRNy6jTqSo2o/Dd2inHzhTBJIBwF4spaiQPSJ2P6/PBng3DiuWpU/LZyFZvjKIVLMYs0NYqNLC/N7iHPVJsWXQWyeeFaP4ZJUQCUbZgJBBiac/EOsGCJnBAViiuKbxL61EAypF0YEyVWJkE7ie+A2W41WekOYEG6FTcEWkgMCNJVlII0nSCemK9LMo6LcldAWAdp30PAJkkmZEn0GOO6VIn0BeJcZcySeVhcybG8joIkcsRcnFHLEwymZenKL8dmGoEcwHLuyyANJBgi53h3D6ZV6L0xVSQ7uuoEMTyKWWFRfibU1rbLuS2aC5ajzAc5U0kpiC7EGAxRl84ldTaQBvGkiRii5YxVJBSAOW1aBRCajGpbLqZBALCQCTdACsW3sTinkuGlVNbyjVIEny3qCAsBlZRTE3BOoEmAY1AGDfFqiU6HmppgKqvqLeYuibFGflNOQCRESJUmDgbmuL1aKvUc+eu7kwlTRBYFmCq4+JYFvibaTNOOeVtBCvAszmKdV9KFipmNOkFwSZjSqtUKC0CDAHLfDZwzjZaj8JfW942EfEJJnUAIKxqmZ2jCTw/iVOuhNanomygM86JDUyHvoBbcDrBAucE62apgsUPlFY1i7CnYECmQszLEaNgCYAJJCyvryFOh0zOdVqegRTUEk7BYkz98ta1iD1wvZhqFEg1GYxGhTYRNzAtfUbi0RtE4XMlx2oajvUjQQyEi5i8nSVOkAa9UzaemNc1xPW0B2eYAIJBI7GBaYt0MDeCcRmuW9yM5DaKFGGfVDU26OipBP8uxA/zTMSZnHmVrJ5kyCvMFWxkydMsdyRO5kb9cKHF+Ir5YpowUgklXII0m06SAGYaSOlp3MDAnLZjRUggOYvLatJ6rBtIMsIBAkSd8KlJrJvZrOlKabIxXkuDJ1SGI3II3YfI6Y7YEjLoHKM5Wm6kCVTSTfUu8z1uFubTviPMV2OlkkK7Rrf7LbFVUqL2kQeoAONOEVdReF1B7AnUqsw1CQoIuGVl7zNyDgucpKw0X1y6im9IvGliSNO8CSIZjBJvCsYHbrWHAdKktUJBABhGIBLrJJJgHcRNhe4wxLlUEB1pkqSI0rqmQSRaSZLGR8sEKeURUYUxpGw6bE7XJiS0THXFeJtPv+RlGzkPjjw+YEjQ1IkS3LINuoHVQbT1OFajwdwywwMwQ08u+3p137Y6j+1GuvlUqVVtPmaTqjVdIJ/3g2+vfmT8PogA+f8XxDTsRsPWRjuXRWMEgzl6RDCmxl1tFoaOht6g+mnEmVrouqGA5KnqZJi0ARckR6G3XBfhmWy/7spWA6ljrM84gOpZbxpYgWHQ9TfMvWpFQuqnIpsNIy40o7EG5LamQxYgarE+mBF22Koq3ZJwnJ+elmQCmodywPKGXS0DSdjpki0H6WcvS0GDB80crssCOugiZabRt82sR8MZ5BVUL5RLjQy06JWAROmS0QLE2uDOCfFuBUqlJHR9K0yp0zqF2ALFp0k6SVLbfQY5eWdTpmnHeijk6FLySWpiUKhXZbMImANgVIENuBF4JAU+KWfzCmkEkgGYsfhvfp0jb0v0F8l5cmrKqUChLPNucAtvJj5AiFGOeeL89qrlhqUGBA7C+3eJ/vgccnN0SZQrcVqMASWIBMAnqDqMAWmd7euICDUPNBKjUSSYgn1uSeg9JwweEOH0qlU0syqy90DSYCgFlAQ8xMoCCYiQN8LuYpy5KwELHYmQNhOoBrCLG8G5JnHZhSs1F/OutI/wzrBWQttMkQ3rbVcH0wFzFQyCx9SNxOy2mPhnD9+zipl/KzdTMaCUVQC6htK6WJ0yO42G+nEXHeD5ajlsrUFIKHpEOZdmY6EaBLASZYyYvgwhtL2PGFi3wviehYAVpvDAkD27Exf5Y8xRy6sq6gQQTp3P2fY/5gZ9+2MxJwTZOmN/jminlrVY2ZHUapFgAwjqZ5vW0Xwu+GaIqhVUqXhyZiYAUbbjfrYxjfxvWqvppunOrSdwSCrGSDG4jeNtr4i/Z3lz5zNG1IqfUllxL8K2+NWVgvpYX41k2pUSzxpGkEg99h+OCPC82oy9IhuQkhSAYUrysbdbj+82reOATk2A/+Sn+LYWuG5mqlIUT8OokKG3lh2P823qPfG/FRyjoEl9Bxp1t9VJNZJDDkXVMzI7iNUx6Cxg6VgHHXQGlWClWNivKuwAkehBI6nCqubqEU6hWkKbOVAChV+EkyBz9Z1fQzOLVF2NJjqJK3gXtIliSQCt97wSNptxOEo7ZGmhw4UClJ0Uh9TSkkqTIgnQos0n4la8KO5MbcNRizVBJY6iiFl1ahzeYA0mSOkmYOwKlcy/EtZARmVzae0A7XAg2B7AA4zM8RK1gAx0wRpDqBMSTqEqbxDBrz0ucKoSbDTYXzFNajkmXBMAWCsCQwaVX4oA1EbaB0FoyUFNECqYTQSAAxU80sbkkm5YQSSTN4A2rx0kk6YJN4O3pEWMyJvb1kY0XjJsCxAJJjefcGxAEkdo9ZDqMkgIuf8NDKkqTBgKJAWBAa5iwA6Wnl9I81w5MuhdSzmmpIFykgzM2NjJn0JgXgZks/pppcGEUQ03gBdwZJ264nbioCkG4YEEBYBBW53t+iIxVynY1U9lpuEoUdaZKkm7lSusT/EDJNrCIXe09Tj3h6+StZSkxpKxAjkABkdQPrpG9pgo8cVpGoAkxFgwgTIBgTBIn5GTbFhaStdWhh5ZII2BlVMxzSNQgWk3ty4OUnqRkCK9RqlTUCYDCAsnbtaCbHcEmRHbG/C8tBLFyG3DGSNO8nc3Expt6wJwQyWSaXalTqVlB1ctJmPmdUOm9yZntBItGL1DwjXrnnytWmKks50uCCTqMc1ibiOx64q4utDg3iHE0asgWqSAFFgPLYsGM6wdo0CLgB25rRi9luPghW/eFrPpA0smgjebSVOwYGQTAsIg7579lNeQcvSNIavhL09MdYXXrtAgah7CMDE/Z1mIgmnqpkawHVnpyBchBMhjMT9k9saXCqopCKfY75PjgWnMGWXVrINg0WZtOmxZTvBMbYbuFZkVKesDVIizBh3iVtaYMDHP8zwrMZjLij5qquoGo1JqTWp02DNokEfxgCQNwLGdlThVfMUqbinm9VVmQeShs+pKd2YxpqKxC823ltPSYQ4pLyGMPZ0D9r3BvMya1gL5Z9RA/kYBGn2Ogn0BxxHXOwMjp1ib/AJYdfFniitWy2URHeB5lOsksuuNI5oP8RdJKwZuDgT/+OGmVbWG5iJAJkrMg+5AURuZx18bUY02GqdDT+zbgfnpVeoWvCKvcC7GdmYAqkDoR1wzt4foDUACXa5AJHUG5MA3jf78QeAC1LKNSAhmrbagvKdAkTa8N7/MQ+UJVRzGpPUiJtIgbX29yMRU3KbSA1sRMv4daTFIU57EGDM3bVOkydu+L2T4FmLg1FN5BgElpmSYE7bX+4Ye0EjG4GLvjcvzC5HO/HfC8wnD61fUnmUELU9KRoJIDESTEKWIPoDfHEeF8MqtXpBSzNUqohBG+p9O5Nzv69Tj6qz2YREY1CAkQZi/cR1ntj548C+Jcvks3Ur1aTug1CigCs9MlhpnU0agmpS3v3xaEFFVEKp2zo2Y/ZSqgnL1H1TI8wjTv1CrO0wfa28+1P2QUCZ11zNyP4Y/sOmG/w34vy2eUnL1NRUDWhBV1mYkHvBuJHrg0MP1oQQct+zSlTSolMVdNYaauuogJW+0IZPMd4xZ4n4Jq5inRpFwqUn1QSGLKOVR8PxBLTMGdjh2xmB5sZSa6Egfs5RfgUKOwqH6/4RucZh3xmJ/FH+sBwLxDnP4mp10iCVkAGCIFwehb3FpFsB+F8UanSmk2kkxYD4SNrgxJWfzxV8S5jXULB/MBUCdUtqgag3Y+mCn7PyCahMWQf7h+WOfghjxpB49LZFmeO1XTTUfWCVtC9L2iL2jHnCM4VpgMnmKwJeNIqDmbR5R1BiSWkhehJuBg741oKMup0ifNQCw66usegwp8MdV+IwoJtBkgGYFxO4tI/HD8kbjTDNprRfy9NRS06tZStT0zYQ2oEggbGVBmL7A7jx6zrHmLfmnUOhsd+Xaf+6emNatYOyxBVNCq6lgpPm7MD1CnrYdIAGPM1SooUCO9SVsSqwmzGSJ8xSAeddIXqbXhja2Se0i3kqMJq+GSLBhLhpANgYEqBcyZPTEHEM35rQrIhJOnSTq+EydvhBUGSbdN77Z5UQrD/wCJ/hoHDMD/AO4WZSYe4EEar9xaHNcNdaauqwpPOdKaUc2WH+FtW3bpAvgRrv2MukDM3X1SVN1gNcGYEEi/Tb1mwAxtR1GIDGbC0GbTuJ6j+0YZPDvCP3pWqZhl0gEJUZnUIfh1JLBW2k2MwBe8+ZzI5KnWh83q0wpCg1GEH7Og6AImZkzOncYpkvy1sRJsCZZSOUhiw5QFAYyDDBl379J2sbjBir4YrjfSrMCQGcTy7idgbjuQSAYthl4Zm8td6V11BZ2YxzGBpJFgYU23uBcAvFviiop8rL09TMgLORJSRYLfSGK7kn4WFiTOOdTnKeKiM1bAGZ8CZpijq1JSRDaWDaexaAbkEAaZm28E4J+HfC7ZcM9aspDDSNEtHMGJAMEgwNryB2wtZfiFanXFV3qalMlSxIYQbHmiIIiLdsXKvHGrMPMYALyjRrJUX21WO53ue4x148j+snoODH3hvi/LU6blyRoMnlAJnlOkFrkEe8e1rGQ/amqMug0VoMZLVPOFQ9BCREWnVJETjlWXNViqUwHdWLiwIB21EPb627XOCacGUAPmXZma7Cm1MADpLkmW29B0PXFklFdjpeKGfxLxcistU1qdRVP8MMPMXlNyjJ8KjvBMwZ2xHxH9pD0xqpkeY+oNuVaZlmEXMgCLxeLThMzOb8irp/eJQSEhGuu/MpcR16sCRYkHFenw+mFL1MxUPmEmklFBUdhNixLAJa0XYWthcE1sfJxehw4H+0HMUJD1POp03Vl1ODUFMsSw1QJJsB0v9BvD8lTR0dCxAPmESpkQYUKQLTC3frJ6wJqvBApUqVIFtOurWDVQJvrhtCqDc6E+ptg1/wAMdUp1KbUsyCypNAuxBJsCjKGmQqiRuw7jCzTW15Hi09MYeBrQ4hRLKz0/LqXTQJBZVP8AmkELbruOgw1rwudiwk7o1RTHt29wemOVeHuONwtqmkUswaqUiCrkonLrMxBLANpIG1746X4F8aLxIOmkLVpqGI81tLKTEqDJEfamdwZvZZcbvXRotfqCYp6BEGBewWZ6/Epvfp1xLSepPNrhRAI0MxEyTYCJ3In5gbkqmRpgSxWY/mtPyNsbplKG4rKv+pBt6xf26YePFRpTXgq8J4hUH+IxUEQFDqdJkwuq4IjY2JIjeJM/8RvKk73LaY+V8U6mQy4EeaLyDDITB3Nl39cc9y3jLM5DzP37L1KqKSKdZKaAHSSAS4UIwddPNuDNrwLpUR/MWfE3FC+crpUbWi8oHQKVuBHfmnvhK8a5VaVJSiga6ojobAtH3b4Jfvvm5t2Dalcaz2OsjTI6EBjacAvH+YM0l7Mx+iiPxOJQ3PQ0tIeP2T16dE0zMNWTnk/ES2lb7QpER0meuOufvRmAp/L64+ePB+XzRRquVq0yabmnUo1QQrppVlMwRMltyI0jeSMdkp8aoqoBRiwABIiJi8XFsWp5OxHXgafM72xsGwq//k1Fb+WZ9SP74mo+LUP/ALf0P42xqFGXGYWanjKLeUT7GfyxmNQaPmqpKqT/ADRFwdvwv098Nn7NX1efcbL95P8ATAHMcKsUVgAvU3Bk30xaNzO33Sw/s7oeUa4ZhfRHsNU7/K+IRa6AtBjxi/8A6QagATVpEgGY+MsAYE21XgYTVRdTLUUlY6WAMkCe46e4vbDh4rzSeSQzBYqUyZKi3N3O+9vT68o4lxcvUYrIHTvE/naYwaydBv60M9fOUaBUwrMCTAMkXGrVJtMBhJN7xGLPC/EFI0RRflUElJi2qSeaWCyxBO0x1nCnw7hrVBJOleltx1MmwF9+vTBagtKkLczd4GqfQkGB8sJKMapthjxtob8tx2lTZXpUh5iKAj66gBAF5RECCYMwJMC8E4lyniVpOumtRTMolNES+4uHqGe5bpGxIwm5jMVHXXTqMxG6apcEmxAHxCeqiR1Fxghw/hOdrqPKo1F1E8zfw1AHxEs5FrepsQJNsS+GD8f7HxSZf8T10zGqu7VUqRJDsXUwPsrACj5Rfed0ynnpNlHovfvB2/DD8n7KtQ/i57nMWp0ywkjaXdS3/aJ+eOfcb4I+WzD0iyVNBEMjAqRuN7g91a4646IV1YsvaQycC4nXAJorTC31VXvSpsI0sGNhUU3BE77HF2pmqENNcVnnU2lBoabtcOSD1kQZBnChSp6gFcu4AmA3KLbKNp2v6+2GPgvip8tRahTKKlfUrgoWEsIltJDkQIgyNjG8hxQyfoGVqkqNVMqD/wC3zBjJkEdQPee8dMU81QVUHl1SSRzBlKx6BphpsemxxMEqjlqfCOYamLBj/laTKnc9LdDitXqIEJJhw+nSoHwgbyd+g0kRYkkHFNCbLnAeF16rKtMkvUOlUEGR9rU3QRJMbb9cXfEfCK2WHMFqCkQHKurhC8lNYUllJAO4HuZGCHAvEVPKMhCkKphgdWt9QvVHIJ5DCpMAvPSSt5/PVKtapVJ0+a0lblY/lgkyvS+BvyG/RXpFazlmVja97f5RYbYt5ghUOgkALq0g8sSBMH3264p0Ky0wdOkE9TO3be3998b0qjhw9pBsLaYPQTuAPcbYzCirXRyxsB0v06264YPD+fqUlNMUmfVEwxAlWLKVKMGlenYzjd+Mkn+KT8IHrtc3kG8bYi/e6byFcp/LqsPYhdvfAyb8BUUvJmbyPmHStF6QiXJ5maPsgsSRf7M++KuVijUp1KTvTdTIOoWk7FoG4vBsdiL4lpZeagVtmEgg7g2BVreo+7vipWTQzI3OBKn6yptHWLe+FyYyig7nvHudWo0VGUtBAp6AirE8o0kntOrBPM/tKzPlKunyngTUIOo9yAw0qTbaf6KlCrAgQt/s2k+vXElZy7BXYsHgCdwJtHYgkxg/ID4xs8HeMMw2ZSlXq+bTqEiWjUrQShDaZIJEQZ36EYes1WpsrKyalcQwLCCPWBe8Y4Vlc61CtqBJNJwZA/lf7pjHf8vkcrE1M0lQ9kJUfgScVTJC9mMjSVlNJAtrwDJMiCxJJMADfv645/43q6syo/kX8WY/hGG/xBx2knEBTQ6aRoAc7RDs+q52vpicc88TZsHMtDTIH1Ag4HHXyWGd4jb+zzOlXqruror/ADB0/gfuw6rnoMlR85P5jHLfCPiZcq7s9PzQaZCjWUAaQVJIvAgyN+2OkcH8V5R1pqEr1KgQGo/mFAT1IWLAnYAbYvyd2icfRfOaVhYJ7S8/QNGLFHNgQBA/0lvxnFNuIUi3LTt01uz/AD6Ymp52l/8AHq/1Oo+W5+/HO3RWKtlurxUTYKY3IoKP90E4zFWpmEO1CP8AXUP4kY8xyWdaSOWVnEHU4HZYlvmPwnFYZ1lJ8slSdzsSB7YENE8xid9xHyuT92CFHMZZYAVnPd2YfQAwPri2MYdI4o8ZN+/1J/iMW1nsDqJ9Ikk7d741rcDXzA50UTfUjCb9CKaiL/yki47Yv5esCZRNM/ykk/8AcSWj2IHpj2plBeQw7yp+cmLYV8j8Flxg3N5IttmCxP8AMpST76mj/VG++JuH5TJ0zFYvUebgMUVfSSoZz7aR2nfFnh/A62YJ8ii9VQ0FwB5YP+ZyQoi1ibYaE/Y7mK9MGo9FKitcCpLaYHISFKzMEGbSbGcaM60zSj5F3MeGcuwDUXem8gqdWtQTtsNY6GRJwW4l4yztOiqGmXrgQ9VmQglTZlEyxKhZLRfpfEHFPC2cyKlVyz0x1e1Qm/R1MC/Yg32wMHhbNFdZp8vU7x7jexwXJeWDFeAbmfFubeabVXl7QqKrX6LpXVB7A3v3xWp+GqsnWPLVdzYn5KDf32w21fD2jLu4b+KiFlMXBEaoPQFZB72wN4PQq1l5GhabFWZgSjAGxWN2gfDt6rtgrkjVo2DZQ4blCWAyqO5sDO28kFhAUHrPQYcch4Jo0k8yvprvvdnSmDvCKmkwJFyf9KjGmSpLTNma3oqjeSdKrG8nfriv4p41XYBL+QbAqZk9A46ED7MwdxOJfJnLFFlx4K2UOOUMvpHl0YkkMKdSppWRAJnXIUiYWAe53wm8WoKrt5dQOikgNcE/Xr1MWv1wZUqDzNA66SC/y6A+p+/bGmZzqzKUKVO87B2Ji5LuDf2AE9MXj9dEpLLZSyXB61dRBUAba2I6extfEWZyj0bMVPXlacE8jxZmqaWvqsDYEHpf9b4GcUqHzSTuLHp9ex6HDJtiNJbD3AOJlAdCKQp5iRIkgjmEXBnb2x4vDVro50pTKs/MHMQDcujA6oHVCGPUdcB+H5l6aEatIebRJIP3XEb9sZWzLMujzOUmSsABj3aMJg7tMfNVTQUpcCp6DozYPX4QVv6apHabn0wDrqabkNYrYx17QeoOI/3pkqWbSZufQ7/LriznM2pEMFc9GEiPb9RfvtRRa7ZNtNFjhudJ3MBVIUsbA9f13xBWZmqs1iCxMSPl+vTEVOuCIFvQYiqd+31wMVYVJl8INV2v6C31nFnJ5Go7BoAVTuxAEDcg7m8W98CfMJAiSxsPXt/T5YaqnBai0VLnQNI0SQQ0WMEGLEfXAwQ2b8HjlmpvSUxTJ1VF0qFZgZDHq1+pPWPTD54bz9TO09dRUTSSpqBVRGgX0hQCT0N4kC/Qc98MZbz601WZaNP/ABCpgk/ZUE7E9+gBPbDTRaagMuKaCKSAxTVeggbi/UmTfGboGmg7xXwmlZWTzkOoFQTTMKSLHVJIgxjlmf4b5NKtRrUwlelXXoLBkIaDN1JVCLXBBx1vhigw2skH8fpbA3xXwWlWqqKpKirRNMsqhjNN1amY1LBHmG89AMJHkblTC4aE/hvhrLtRSUuwDFwxDTP2ZtHSNOGzh/DCEAp020jaFb7zFz64X/DFY6HoatQp1XALW2hdpOmQJj3x0DgfiyplqegKrgbcxt9LHFXJ0Io7BKcNqjem0dSQwH4YtZbJBgJLK287j7h92Lea8fZgmz6R2AU/UnFLNeM8ywtUIv0AB/8A5/viE5Nl4RSLH7qw/wDlfsVDgfehOMwGbxJmjtWrfIg/XGYlTK2jlFRi8SGJA3iDH5j3xsilT8I+YDfjIx2jI0skTz5OiyidIFJLmYsNXN+XrtiXjH7Pshm6bPlj5FUCwQ/wmMGAUadIJ7QbYp8y9HP8fs4zTz70yNMj8PSBtb2wV4Z4gqAlXdm1dSxkd/exO84H18uVJDQCpIPUAi1j1GJOE8Eq5l9NFGeNyPhUd2YwFF+pwXL2FQXgY8l4gqF1WpU1ITyk9Dsb2iD1GGSl4uaiSup4I0tP4R0gzfsxGBmU8DroivUJNmIoxAibeYQb80GBBtfF3iWVoLve2+pie46x3t6dMcXJywkzqjxSS2FeDeM3A0udgF0kjmUADr8ZAnffEmaaKw8q61JsSeWIm/QQymSdjF4GFPjXE8jTpK1Gi7OWJbzKzMEiI0KoXUD3YgiDbbCvmPFVesSC+lY0hRYRMwT19sWjwNu10RlyRWn2dC4rnKNJQ9RtSEwQCFV++k3Y7xZQL74FZjxtk2ARaVVUUQgCqEWNgF13Hrv3kmcBsj4UOcXWKsECIa8dgD0HyxYyngIK2moxnvbSf6YphCKqTJ5Sb0WsvxClVQ+W2nTMhhBA7gixGETiHEnrvp1cq7SYAHc/rth+fgqUWEoqhT9oz6Aeoa4PSDgFluH0qJZqKl2LGGP2BuAo9B9o+htOBBwi20O1OSoGrwqqQAlMhekkJM9TJBJO+I/3epTIFVWCnvdT7MLTb3wYR2YntuT0A7nfbuR2xJQzy3AFjY6/hIjbSPWd5/DDPlfoPxoVxlWasVpIzNJ5QCTaxt098GKXhpp113WnIHLGtzeZIU6VPuflgxQrhVhAgU76VAk/5juT6E4xmX3P66e0X/pgPm9GXF7A+b4NSPw1nBI3ZAR9QQfxwHr5BqTBXG4lSLqw7g/qNjhozGW1ENsQP17Yp8So66MWlDqX0PUd4I/LGhyO6Zp8arQvZygJBiSRA+oufYdfbGuXy6gyxB7C8fMx92IKuZJAH6v+hjRWJx2Lo5W9hNlH8o+Q/PFWqo3Fu4xtTrW9sa1bgnuD/X+mAEhpZwoQVMEEEGB+f6OL2U8RtTpugRG8zdmWSpkklII06uo2tgbR68swJ32uJ/p88XuE8PNVnAYAKNRMT9BgijDleJBKNKmvLYu0fzNEzJJI0hbepjbBLhfFSzBZEA79J9Celt/nhU4bmjogFRsSWMfoR3wwcJzKsWdtKlQ2qBCyAYt6yBicuh49jflc/Hl/5xqPzMWxPVqtm69OlSqLqHmXZtIMAW1bE2Yx74WM5ntWTV6atrF4mNK6SXn2ixG5jFbwzxKu4puAB5bMVcHSYKlSovMjUb/3xKMXdjtroIcO8GZmlxKr5oFKkpdmqsT5bKZI0kfESeguLzEYPZvLKsRUDdoVhP1viCmSeZqizueY6/Tviv5l+u8f+YmP1tth5MMYnt5PX5fnjRpPoPW2NjUHRBb1n8cb06oiCB7Eah9PuxJsqkRrl6h2TV6yMZiKtWZjyyALctNI/wBp/HGYXYRTy3GXJAW0mSQYM9Y+WG3K8adZTVyi5YEiZgiJv6xtJgdcL2d4cKDm4AIiCPhuQt7zbE1PNKRAN46zYx19Ij6YpSZz3Rf4Xk6ZzTh6SNrU1UlQwQrBezEKBfVJ+7DVQzy6RqcaQfgWFUnf7NhaN4ib4S+G5yai1SuwIUT8Oq5v2kDefTGzcRI26RYm0iCLDbeD9ccfPBykdnDPGI4fvaVDuQbcpiI2tFo2v16XOFHxKHRb1JHbcqPXpEHbecVqnFmBLTHzNj7EnpHXoMLXG+MtV3Ym/W/uZnr64PBwfb9gc3N9SHMZwO0k2ja59/XElMTEegvgUhP6/rgpUommqFrari/Yjp3jHpnnj54erGhQJazTHT229+vbHlfjpdxB0wbm2w3O1tt8L2b4qNMm4/ARucScGqcj1CQL6QZ22Jt623tY445eWzqXoI57ihdzMkDoTy2vBnfoI9MVTxGALW7dvYdcVKDCbxMdVietiW1EH09caedzk/y+u5vH9Z9BieJWzfPZuTHU3O2/a1/l742y9MFe/vtH59cDGJZt9/1/fBWgCE/HBekZbZs7wZH/AJ/VseeeJwNzFYyZ9f1ONFreuAkawytee35frfArOcQAQx8vy+/FfN8RCrYyfy64G5itIHXFYQb7Jz5EloqnGwMYzGF7R+WO04yYNj01JsN/62xG+2NaFItYD1+mAEt5WKbVxMgU3UH5gC3qcFTlzl6bFY01KQQmbq8Xnexkx7geuBdGgC1QDaRvvvP4j7sEc1m208pg3FgTuCp9BAY3HfAAD8/k2o+WQxioknpfqPaIwVzPDmp0dbVLhVkQRIKjSV/zjVBHUDEmayxrIiKs6T03iI36DY/LuMXMznkr0s0EDaUBjUNwJKm+3wixvtjBoj8MhqvnAtq/hBL/AOYNtb5fPBXwbRC5Sn3csfvI/BZxQ8JOQtZwAAWURsbKem564L+Hsi1CgtN9LMCdjaCZ3+/bCPSHirYWVjF7e/8A53xCxubD5W+vXfE71ABcrPyg/XEH7yCYt/XEWXRPlc7oMrTpz/mAb2sRGNM7mdbanCi1tFNVFvQWxlydgO8/0xDVywsdUsTYEG/0OEpFLLb8XQQBl6PuVcE+8NfGYHVABby6fzv+eMwMUbI5vmeMM0SSfn6Rg7wljUWBvFiRO23zjCgcGeAcX8txq22/Xe8Y65LWjiT3sbXAQKI6GwvYbYGZvNBd3WT6yPu72tvM494nmwDTZGBECCDMen16YAVM86vA0gk3JE++429hjmjDJuzocqQTzzDy2OqLW74XS3rgnWouznTU84kECzAEaTqIDQQF9QNgYwOWgSJBHpJE46OOOKITlkS5OnqN7DqcW89mfMcM5hE5UUdunt88Dq1pA6fonEzofKBIbc3vHSL7d9sM9gLa8QBDQpMCfv69h64JrUC0gqrANzzSZMG4AiNu8d8C8oHFFgtM8wux7GwA+7F3NZZ6YUuHQkDTKxP/AEg3je5GIzSXRWDvbJmr6VgkR/LG46lSJgg3j1Np21Zot2Fyerev4Yu8G4YaiipU5hP8NJgkjdmsTA6d/Trap8JUamkjSNThugvJ2/UYi5JaLxTYBrV9EGPr17Ys5TNgizf27HAPPZ01amo9TYdh0wW4NSik7noYH0vh5wqNsWE7lSCef41SpqIQFovcyWi8dhOFvNcYaobAL0/8GMbZjKD95ZS0CSZt/LqG9o2xVFA6RAk/EQL2/V/nikOOKVkZ8jbohq7wcEeGZei1Gu9V2DIAKSqVuxm7AgkqIAMRE4q5WnrYnviuFv7nFiVkugw3pc40SgSrNeFjp3xco5UkT3gG8Wm++IFqFUanO7Dra0/2wwDRqf8AD1T1iO+CnB+Hyusnew773/Lfecb1srpyi+rL98n8MNfh/IoaVMFtPKD8BMW7ahPfrgWFIocD8IVatVoX4jJ+GR6aSQSTfpgvxLwp5Cy2sehAj0uAMMGRpU6d1rLPdqRH0htW3fE3F8pVzGlvNWqQIAskCSeUE6T6mxMDfE7dlKVCTTyhHz6RfHufyb1KbKIBYESxMfLe2Gun4Tr7lUQG8moke4gmcbnwywNqlI+oMAfXf++NkjUxa4dkilNE3KiCRb54JUKP2jB9L/O31wao+GCBDOsWjm/t9+PKnDWWQo1+qhj73gD7+uEckx4xaKBA/wAojeBH09bY8amO5In0G39vxtj2tqBuInvII+Ue+KrLFhIPoY/tthSgRy/DKTDmrKs7SpaP6Y9r8My6jmzaR1IDCPY94wLVDsOn6tiY5ViPTCP+Qpln/h+WbatPtr/Jbexx7igEPWR8x+eMwK/cOvRyZQO040xeXLjFfN04ItEjHYcJPl8wQsTYXMdff6DEtXLl2YqGYC5IBIAPU2tiXgfC3qFigkpcAIXJMWgAEfNoHrhl8K+G3b94R1VHy8GqHXVAA/luDHsd8K6TGW1QByCPRpGutJyhBp1HIhIbYK/cxHzwMXLFxKLYtAuLTtJ/O22GTjPFzVFWm1U1AOWnBBDQbHeALAgAemFvKsRqW4t67+v+ksPngoDJ8xlaZarpc8sBOuo7G/yJxJxTjTVqaITAQAQOpAgfQT9TjMplFN2aL9v0MecXy9JNHlFi19Uwdo0mOnUR6euMjMr0MwSV1GQsfL2/Qwa454iq5n43IAEBQDFvQydR6nFbiWeRqCqqxUMaiFgTeYj/AE/fiHh+WZ2UD7TR9+Fl7GQa4YWNJWUkMAbTvewnpMRghkqrszio2owEJOxBUjsBY/jiDIV6YqVULBR5mhP9Jj++KGdzjnNimpOlW0mPtbFifkPljmxttHRmkkwPxRQrrbaJWIHff19uuCy0B5XVUcsRFyOwn0kfTFXjtMfvTQBAIH53nsDF+2PMzVaFE78xPuYH3D78WavFEYurZE2WavVQwPhGrYfDY/OBEYmoV9OxKzvH3/jj3LalAZG0srEDvB3jHlbLtpIAAkd8PDqhZ9lThSgSxa17AH8cVkoFgum5mT+vlghSyehYn9G2NuEUbTInb2wZOgRV2EOFHy1HIuqLnf6dsDOLnW+ZLAAyr7Xvb8GnBcSBv8rYHZPLGvUqEyAwKyI6FYv6QDhwE/EKnmCgk2aDb2C/Pc/TDLlV0qFHQQPp+WBmT4IFdX1ToACyIIj1nuZtgwq/r29/lgMKJUbv92L2TziiJQz/ADAmf6YoIb9cWFCgTf64UIYy/EKMy9Nqn+UtA+4fnizU4lScECiqAdi5jt898BEpDeL/AF/H9WxNTboOm46Gff2wkikWMfCaZUytVaa9l1T+O/vgyPL3avM+pNvTmnvvhHLmd77bn7zj1ySbmYsMRcbLKVDpV43RA06yxH+UdPy2+/FB8lQrGzwT1lJj5i2E45jb8f7A/jjSnmLalME+4In3Fif6b4GFdByGXNcAy9FZd6jkjo2ld9hHN9TFvWCH/wCJophKVv8AM599rfduMU6mZYjr6fTvv1xRqNJjt9/9vT0xsfZr9BLN8ZQkEUKY/wC4/i048wHqU5iB939cZhsULkxHO+Ked+Ie35nHuMx1I4zpv7Kf+Vrf/uH+0YNeFf8A/fzv/SfxpY9xmJvtlY9EvHvj+eOWZz/Dq/8A7GxmMxkT8kNP4F/XXAnNfH8/zxmMw6M+yz0wR8N/8ynvjMZgS6Mj2j/zdT/rf/ccecG/5ke9T/Y2MxmF9/wMWPE3/N1/+v8A+gxXr7L/ANC/hjMZg+V/fRvDLGT/APscWE2+f9ce4zBh1/k0+yKp+eIcj9r3b/ccZjMOIE6Hw/LFjJfa/wCr+mMxmFfYxOv5fnid+uMxmMY2p7/MYlpbr+uuMxmMEtHdf13xZXYe2MxmEkPE17Y8ofnjMZiZQgbb54go7j/pP+44zGYxl2V6XxnEDbJ7nGYzACRnp7DGYzGY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1" y="333829"/>
            <a:ext cx="7010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Herd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1" y="1005369"/>
            <a:ext cx="7010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Sheep/flock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400" y="5347809"/>
            <a:ext cx="7021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poet has herds with milk.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3886" y="5791200"/>
            <a:ext cx="67056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  <a:cs typeface="SutonnyMJ" pitchFamily="2" charset="0"/>
              </a:rPr>
              <a:t>Man cannot live without attire.</a:t>
            </a:r>
            <a:endParaRPr lang="en-US" sz="2800" b="1" dirty="0">
              <a:latin typeface="Book Antiqua" pitchFamily="18" charset="0"/>
              <a:cs typeface="SutonnyMJ" pitchFamily="2" charset="0"/>
            </a:endParaRPr>
          </a:p>
        </p:txBody>
      </p:sp>
      <p:pic>
        <p:nvPicPr>
          <p:cNvPr id="24588" name="Picture 12" descr="http://www.canadiangovernmentjobs.ca/images/oralexamwtr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2886" y="1981200"/>
            <a:ext cx="32766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90" name="Picture 14" descr="http://images.askmen.com/fashion/keywords/1249670336_business-attire_1004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3886" y="1995714"/>
            <a:ext cx="3276600" cy="3338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53885" y="304800"/>
            <a:ext cx="6705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Attire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179731"/>
            <a:ext cx="6705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Meaning: wearing items/ cloths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386" y="5486400"/>
            <a:ext cx="72390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Meditation helps  mental growth.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images_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86" y="1828800"/>
            <a:ext cx="3505200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s_5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8800"/>
            <a:ext cx="3451412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0600" y="1036638"/>
            <a:ext cx="7239000" cy="487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Meaning : contemplation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350838"/>
            <a:ext cx="7239000" cy="487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ndalus" pitchFamily="18" charset="-78"/>
                <a:cs typeface="Andalus" pitchFamily="18" charset="-78"/>
              </a:rPr>
              <a:t>Meditation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528" y="4419600"/>
            <a:ext cx="6553200" cy="762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371600"/>
            <a:ext cx="6553200" cy="762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Introduction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257628" y="381000"/>
            <a:ext cx="8763001" cy="6172201"/>
          </a:xfrm>
          <a:prstGeom prst="flowChartPredefinedProcess">
            <a:avLst/>
          </a:prstGeom>
          <a:noFill/>
          <a:ln w="69850" cap="sq" cmpd="dbl">
            <a:solidFill>
              <a:schemeClr val="tx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 smtClean="0">
              <a:latin typeface="Book Antiqua" pitchFamily="18" charset="0"/>
            </a:endParaRPr>
          </a:p>
          <a:p>
            <a:pPr lvl="1">
              <a:tabLst>
                <a:tab pos="231775" algn="l"/>
              </a:tabLst>
            </a:pPr>
            <a:r>
              <a:rPr lang="en-US" sz="3200" b="1" dirty="0" err="1" smtClean="0">
                <a:latin typeface="Book Antiqua" pitchFamily="18" charset="0"/>
              </a:rPr>
              <a:t>Md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Hasan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>
                <a:latin typeface="Book Antiqua" pitchFamily="18" charset="0"/>
              </a:rPr>
              <a:t>H</a:t>
            </a:r>
            <a:r>
              <a:rPr lang="en-US" sz="3200" b="1" dirty="0" err="1" smtClean="0">
                <a:latin typeface="Book Antiqua" pitchFamily="18" charset="0"/>
              </a:rPr>
              <a:t>afizur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Rahman</a:t>
            </a:r>
            <a:endParaRPr lang="en-US" sz="3200" b="1" dirty="0" smtClean="0">
              <a:latin typeface="Book Antiqua" pitchFamily="18" charset="0"/>
            </a:endParaRPr>
          </a:p>
          <a:p>
            <a:pPr lvl="1">
              <a:tabLst>
                <a:tab pos="231775" algn="l"/>
              </a:tabLst>
            </a:pPr>
            <a:r>
              <a:rPr lang="en-US" sz="2800" b="1" dirty="0" smtClean="0">
                <a:latin typeface="Book Antiqua" pitchFamily="18" charset="0"/>
              </a:rPr>
              <a:t>Lecturer &amp; Head of the Department (English)</a:t>
            </a:r>
          </a:p>
          <a:p>
            <a:pPr lvl="1">
              <a:tabLst>
                <a:tab pos="231775" algn="l"/>
              </a:tabLst>
            </a:pPr>
            <a:r>
              <a:rPr lang="en-US" sz="2800" b="1" dirty="0" smtClean="0">
                <a:latin typeface="Book Antiqua" pitchFamily="18" charset="0"/>
              </a:rPr>
              <a:t>Cambrian School &amp; College, </a:t>
            </a:r>
          </a:p>
          <a:p>
            <a:pPr lvl="1">
              <a:tabLst>
                <a:tab pos="231775" algn="l"/>
              </a:tabLst>
            </a:pPr>
            <a:r>
              <a:rPr lang="en-US" sz="2800" b="1" dirty="0" smtClean="0">
                <a:latin typeface="Book Antiqua" pitchFamily="18" charset="0"/>
              </a:rPr>
              <a:t>Campus-5, Dhaka</a:t>
            </a:r>
          </a:p>
          <a:p>
            <a:pPr lvl="1">
              <a:tabLst>
                <a:tab pos="231775" algn="l"/>
              </a:tabLst>
            </a:pPr>
            <a:endParaRPr lang="en-US" sz="2800" b="1" dirty="0" smtClean="0">
              <a:latin typeface="Book Antiqua" pitchFamily="18" charset="0"/>
            </a:endParaRPr>
          </a:p>
          <a:p>
            <a:pPr lvl="1">
              <a:tabLst>
                <a:tab pos="231775" algn="l"/>
              </a:tabLst>
            </a:pPr>
            <a:endParaRPr lang="en-US" sz="3200" b="1" dirty="0" smtClean="0">
              <a:latin typeface="Book Antiqua" pitchFamily="18" charset="0"/>
            </a:endParaRPr>
          </a:p>
          <a:p>
            <a:pPr lvl="1">
              <a:tabLst>
                <a:tab pos="231775" algn="l"/>
              </a:tabLst>
            </a:pPr>
            <a:r>
              <a:rPr lang="en-US" sz="3200" b="1" dirty="0" smtClean="0">
                <a:latin typeface="Book Antiqua" pitchFamily="18" charset="0"/>
              </a:rPr>
              <a:t>Class -8</a:t>
            </a:r>
          </a:p>
          <a:p>
            <a:pPr lvl="1">
              <a:tabLst>
                <a:tab pos="231775" algn="l"/>
              </a:tabLst>
            </a:pPr>
            <a:r>
              <a:rPr lang="en-US" sz="3200" b="1" dirty="0" smtClean="0">
                <a:latin typeface="Book Antiqua" pitchFamily="18" charset="0"/>
              </a:rPr>
              <a:t>English First paper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t0.gstatic.com/images?q=tbn:ANd9GcQjgR-F5eDGuCnp4vi4oYeClydBNZsDr83ReVBPU-5fJPFLRk5g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9" y="1676399"/>
            <a:ext cx="6263141" cy="4215577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</a:ln>
        </p:spPr>
      </p:pic>
      <p:sp>
        <p:nvSpPr>
          <p:cNvPr id="10" name="TextBox 9"/>
          <p:cNvSpPr txBox="1"/>
          <p:nvPr/>
        </p:nvSpPr>
        <p:spPr>
          <a:xfrm>
            <a:off x="1654403" y="333829"/>
            <a:ext cx="6422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Sweet  recreation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1349" y="1009449"/>
            <a:ext cx="63613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cheer/ delight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4402" y="6029980"/>
            <a:ext cx="64227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Sweet recreation is a must for a man.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37338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Ode on Solitude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Happy the man, whose wish and care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few paternal acres bound,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Content to breathe his native air,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his own ground.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Whose herds with milk, whose fields with bread,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Whose flocks supply him with attire,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Whose trees in summer yield him shade,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winter fire.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Blest! who can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unconcern'dly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Hours, days, and years slide soft away,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health of body, peace of mind,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Quiet by day,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sleep by night; study and ease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Together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mix'd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sweet recreation,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innocence, which most does please,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meditation.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let me live, unseen, unknown;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unlamented let me dye;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Steal from the world, and not a stone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Tell where I lie.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Alexander Pope</a:t>
            </a:r>
          </a:p>
          <a:p>
            <a:endParaRPr lang="en-US" dirty="0"/>
          </a:p>
        </p:txBody>
      </p:sp>
      <p:pic>
        <p:nvPicPr>
          <p:cNvPr id="4" name="Picture 3" descr="images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5814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Who was Alexander Pope?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ts val="384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Where was he born?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What do you mean by Ode on Solitude?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Where did he want to pass his time?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How did he want to die?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95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Ans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 Alexander Pope was a great English poet.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390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Ans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-He was born in Lombard, London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785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Ans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 It means passing time in a solitary place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953000"/>
            <a:ext cx="793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Ans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-He wanted to pass his time in his paternal land.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943600"/>
            <a:ext cx="617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Ans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-He wanted an unlamented die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20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Answer the following questions.</a:t>
            </a:r>
            <a:endParaRPr lang="en-US" sz="3600" b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6670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itchFamily="18" charset="0"/>
              </a:rPr>
              <a:t>See you again.</a:t>
            </a:r>
            <a:endParaRPr lang="en-US" sz="4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0">
            <a:off x="-3907752" y="1873974"/>
            <a:ext cx="2706159" cy="27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78035E-7 L 1.61354 0.023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77" y="1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1000"/>
            <a:ext cx="4419600" cy="3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2209800" cy="58477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Solitude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695552"/>
            <a:ext cx="4114799" cy="296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4277380"/>
            <a:ext cx="1371600" cy="5232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Ode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876800" y="609600"/>
            <a:ext cx="3962400" cy="2971800"/>
          </a:xfrm>
          <a:prstGeom prst="leftArrow">
            <a:avLst>
              <a:gd name="adj1" fmla="val 50000"/>
              <a:gd name="adj2" fmla="val 5048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is the picture about?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3810000"/>
            <a:ext cx="4267199" cy="2853527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does it mean?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6781800" cy="2057400"/>
          </a:xfrm>
          <a:prstGeom prst="downArrowCallout">
            <a:avLst>
              <a:gd name="adj1" fmla="val 59144"/>
              <a:gd name="adj2" fmla="val 77648"/>
              <a:gd name="adj3" fmla="val 25000"/>
              <a:gd name="adj4" fmla="val 55423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  <a:cs typeface="Andalus" pitchFamily="18" charset="-78"/>
              </a:rPr>
              <a:t>Our today’s Lesson is-  </a:t>
            </a:r>
            <a:endParaRPr lang="en-US" b="1" dirty="0">
              <a:solidFill>
                <a:srgbClr val="002060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3200400"/>
            <a:ext cx="6248400" cy="2590800"/>
          </a:xfrm>
          <a:prstGeom prst="ellipse">
            <a:avLst/>
          </a:prstGeom>
          <a:ln w="762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Ode on Solitude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Unit-3, Lesson-2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381000"/>
            <a:ext cx="8001000" cy="2133600"/>
            <a:chOff x="838200" y="762000"/>
            <a:chExt cx="7696200" cy="2133600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762000"/>
              <a:ext cx="7696200" cy="2133600"/>
            </a:xfrm>
            <a:prstGeom prst="roundRect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Andalus" pitchFamily="18" charset="-78"/>
                  <a:cs typeface="Andalus" pitchFamily="18" charset="-78"/>
                </a:rPr>
                <a:t>Learning outcomes</a:t>
              </a:r>
              <a:endParaRPr lang="en-US" sz="54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47800" y="895064"/>
              <a:ext cx="6629400" cy="1848136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3400" y="2667000"/>
            <a:ext cx="8001000" cy="3962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After we have studied this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lesson,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we will be able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to…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ask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and answer questions</a:t>
            </a:r>
          </a:p>
          <a:p>
            <a:pPr lv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write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answers to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questions</a:t>
            </a:r>
          </a:p>
          <a:p>
            <a:pPr lvl="0"/>
            <a:r>
              <a:rPr lang="en-US" sz="2800" dirty="0">
                <a:latin typeface="Andalus" pitchFamily="18" charset="-78"/>
                <a:cs typeface="Andalus" pitchFamily="18" charset="-78"/>
              </a:rPr>
              <a:t>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ecite a poem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7004"/>
            <a:ext cx="85960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  <a:cs typeface="Andalus" pitchFamily="18" charset="-78"/>
              </a:rPr>
              <a:t>Can you tell who are they?</a:t>
            </a:r>
            <a:endParaRPr lang="en-US" sz="4000" b="1" dirty="0"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10899"/>
          <a:stretch/>
        </p:blipFill>
        <p:spPr>
          <a:xfrm>
            <a:off x="304800" y="863158"/>
            <a:ext cx="2590800" cy="2794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4448" r="4260" b="8531"/>
          <a:stretch/>
        </p:blipFill>
        <p:spPr>
          <a:xfrm>
            <a:off x="6324600" y="914399"/>
            <a:ext cx="2495303" cy="2590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r="23403"/>
          <a:stretch/>
        </p:blipFill>
        <p:spPr>
          <a:xfrm>
            <a:off x="361950" y="3807094"/>
            <a:ext cx="2476500" cy="2822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27263"/>
            <a:ext cx="2510395" cy="2798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Left Arrow 9"/>
          <p:cNvSpPr/>
          <p:nvPr/>
        </p:nvSpPr>
        <p:spPr>
          <a:xfrm>
            <a:off x="2971800" y="863158"/>
            <a:ext cx="3171372" cy="1651442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Kazi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Nazrul</a:t>
            </a:r>
            <a:r>
              <a:rPr lang="en-US" sz="2800" b="1" dirty="0" smtClean="0">
                <a:latin typeface="Book Antiqua" pitchFamily="18" charset="0"/>
              </a:rPr>
              <a:t> Islam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00828" y="2116387"/>
            <a:ext cx="3171372" cy="1749694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Rabindronath</a:t>
            </a:r>
            <a:r>
              <a:rPr lang="en-US" sz="2800" b="1" dirty="0" smtClean="0">
                <a:latin typeface="Book Antiqua" pitchFamily="18" charset="0"/>
              </a:rPr>
              <a:t> Tagore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971800" y="3581400"/>
            <a:ext cx="3171372" cy="1752601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Michael </a:t>
            </a:r>
            <a:r>
              <a:rPr lang="en-US" sz="2800" b="1" dirty="0" err="1" smtClean="0">
                <a:latin typeface="Book Antiqua" pitchFamily="18" charset="0"/>
              </a:rPr>
              <a:t>Madhusudan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0" y="4953000"/>
            <a:ext cx="3095172" cy="178351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Hasan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Hafizur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Rahman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allAtOnce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71800" y="152400"/>
            <a:ext cx="3505200" cy="1905000"/>
          </a:xfrm>
          <a:prstGeom prst="downArrowCallout">
            <a:avLst>
              <a:gd name="adj1" fmla="val 48809"/>
              <a:gd name="adj2" fmla="val 55357"/>
              <a:gd name="adj3" fmla="val 25000"/>
              <a:gd name="adj4" fmla="val 54144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But who is he?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images_007.jpg"/>
          <p:cNvPicPr>
            <a:picLocks noChangeAspect="1"/>
          </p:cNvPicPr>
          <p:nvPr/>
        </p:nvPicPr>
        <p:blipFill>
          <a:blip r:embed="rId3">
            <a:lum bright="12000" contrast="32000"/>
          </a:blip>
          <a:stretch>
            <a:fillRect/>
          </a:stretch>
        </p:blipFill>
        <p:spPr>
          <a:xfrm>
            <a:off x="3073545" y="2181622"/>
            <a:ext cx="3308968" cy="3761977"/>
          </a:xfrm>
          <a:prstGeom prst="rect">
            <a:avLst/>
          </a:prstGeom>
          <a:ln w="88900" cap="sq" cmpd="thickThin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73545" y="6096000"/>
            <a:ext cx="34034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Alexander Pope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13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00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7711" y="1643168"/>
            <a:ext cx="3622661" cy="3944257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own Arrow Callout 1"/>
          <p:cNvSpPr/>
          <p:nvPr/>
        </p:nvSpPr>
        <p:spPr>
          <a:xfrm>
            <a:off x="2743200" y="204933"/>
            <a:ext cx="4038600" cy="1219200"/>
          </a:xfrm>
          <a:prstGeom prst="downArrowCallout">
            <a:avLst>
              <a:gd name="adj1" fmla="val 55952"/>
              <a:gd name="adj2" fmla="val 75000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is his identity?</a:t>
            </a:r>
            <a:endParaRPr lang="en-US" sz="32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879812"/>
            <a:ext cx="4038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 great English poet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_0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137" y="2971800"/>
            <a:ext cx="4262863" cy="3581401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4038600" cy="4269597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48343" y="4643390"/>
            <a:ext cx="4038600" cy="1895296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at Lombard Street,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London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3400" y="319314"/>
            <a:ext cx="4419600" cy="2576286"/>
            <a:chOff x="4343400" y="319314"/>
            <a:chExt cx="4419600" cy="2576286"/>
          </a:xfrm>
        </p:grpSpPr>
        <p:sp>
          <p:nvSpPr>
            <p:cNvPr id="2" name="Bent-Up Arrow 1"/>
            <p:cNvSpPr/>
            <p:nvPr/>
          </p:nvSpPr>
          <p:spPr>
            <a:xfrm flipV="1">
              <a:off x="4419600" y="319314"/>
              <a:ext cx="4343400" cy="2576286"/>
            </a:xfrm>
            <a:prstGeom prst="bentUpArrow">
              <a:avLst>
                <a:gd name="adj1" fmla="val 35185"/>
                <a:gd name="adj2" fmla="val 40651"/>
                <a:gd name="adj3" fmla="val 34799"/>
              </a:avLst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43400" y="609600"/>
              <a:ext cx="3810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ndalus" pitchFamily="18" charset="-78"/>
                  <a:cs typeface="Andalus" pitchFamily="18" charset="-78"/>
                </a:rPr>
                <a:t> Was </a:t>
              </a:r>
              <a:r>
                <a:rPr lang="en-US" sz="2800" b="1" kern="2400" spc="100" dirty="0">
                  <a:latin typeface="Andalus" pitchFamily="18" charset="-78"/>
                  <a:cs typeface="Andalus" pitchFamily="18" charset="-78"/>
                </a:rPr>
                <a:t>born</a:t>
              </a:r>
              <a:r>
                <a:rPr lang="en-US" sz="2800" b="1" dirty="0">
                  <a:latin typeface="Andalus" pitchFamily="18" charset="-78"/>
                  <a:cs typeface="Andalus" pitchFamily="18" charset="-78"/>
                </a:rPr>
                <a:t> on </a:t>
              </a:r>
              <a:r>
                <a:rPr lang="en-US" sz="2800" b="1" dirty="0" smtClean="0">
                  <a:latin typeface="Andalus" pitchFamily="18" charset="-78"/>
                  <a:cs typeface="Andalus" pitchFamily="18" charset="-78"/>
                </a:rPr>
                <a:t>21 May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7157710" y="145289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ook Antiqua" pitchFamily="18" charset="0"/>
                </a:rPr>
                <a:t>1688</a:t>
              </a:r>
              <a:endParaRPr lang="en-US" sz="2800" b="1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705</Words>
  <Application>Microsoft Office PowerPoint</Application>
  <PresentationFormat>On-screen Show (4:3)</PresentationFormat>
  <Paragraphs>144</Paragraphs>
  <Slides>24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Our today’s Lesson is-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Meditation helps  mental growth.</vt:lpstr>
      <vt:lpstr>PowerPoint Presentation</vt:lpstr>
      <vt:lpstr>Ode on Solitude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Multimedia presentation</dc:title>
  <dc:creator>Asus</dc:creator>
  <cp:lastModifiedBy>ismail - [2010]</cp:lastModifiedBy>
  <cp:revision>157</cp:revision>
  <dcterms:created xsi:type="dcterms:W3CDTF">2013-02-09T15:08:02Z</dcterms:created>
  <dcterms:modified xsi:type="dcterms:W3CDTF">2015-06-24T04:01:04Z</dcterms:modified>
</cp:coreProperties>
</file>